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6858000" cy="9144000"/>
  <p:embeddedFontLst>
    <p:embeddedFont>
      <p:font typeface="Helvetica Neue"/>
      <p:regular r:id="rId51"/>
      <p:bold r:id="rId52"/>
      <p:italic r:id="rId53"/>
      <p:boldItalic r:id="rId54"/>
    </p:embeddedFont>
    <p:embeddedFont>
      <p:font typeface="Arial Black"/>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CAA664-159B-472A-A4D9-01C09C71AF74}">
  <a:tblStyle styleId="{8DCAA664-159B-472A-A4D9-01C09C71AF74}"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Arial"/>
          <a:ea typeface="Arial"/>
          <a:cs typeface="Arial"/>
        </a:font>
        <a:schemeClr val="dk1"/>
      </a:tcTxStyle>
    </a:seCell>
    <a:swCell>
      <a:tcTxStyle b="on" i="off">
        <a:font>
          <a:latin typeface="Arial"/>
          <a:ea typeface="Arial"/>
          <a:cs typeface="Arial"/>
        </a:font>
        <a:schemeClr val="dk1"/>
      </a:tcTxStyle>
    </a:swCell>
    <a:firstRow>
      <a:tcTxStyle b="on" i="off">
        <a:font>
          <a:latin typeface="Arial"/>
          <a:ea typeface="Arial"/>
          <a:cs typeface="Arial"/>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slide" Target="slides/slide44.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ArialBlack-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f1d4b9e2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f1d4b9e23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0f1d4b9e2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Docker – containerization, build and ship apps</a:t>
            </a:r>
            <a:endParaRPr/>
          </a:p>
          <a:p>
            <a:pPr indent="0" lvl="0" marL="0" rtl="0" algn="l">
              <a:spcBef>
                <a:spcPts val="0"/>
              </a:spcBef>
              <a:spcAft>
                <a:spcPts val="0"/>
              </a:spcAft>
              <a:buNone/>
            </a:pPr>
            <a:r>
              <a:rPr lang="en-US"/>
              <a:t>Spark – cluster computing framework, nice data parallelism etc</a:t>
            </a:r>
            <a:endParaRPr/>
          </a:p>
        </p:txBody>
      </p:sp>
      <p:sp>
        <p:nvSpPr>
          <p:cNvPr id="345" name="Google Shape;34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c8a4e8186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0c8a4e818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“Sabermetrics” = “SABR” = “Society for American Baseball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Peter Brand = name of character in the movie, actual name is Paul DePodesta</a:t>
            </a:r>
            <a:endParaRPr/>
          </a:p>
        </p:txBody>
      </p:sp>
      <p:sp>
        <p:nvSpPr>
          <p:cNvPr id="532" name="Google Shape;532;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09600" y="228603"/>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spcBef>
                <a:spcPts val="6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p:txBody>
      </p:sp>
      <p:sp>
        <p:nvSpPr>
          <p:cNvPr id="20" name="Google Shape;20;p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p:nvPr/>
        </p:nvSpPr>
        <p:spPr>
          <a:xfrm>
            <a:off x="12001500"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
          <p:cNvSpPr/>
          <p:nvPr/>
        </p:nvSpPr>
        <p:spPr>
          <a:xfrm>
            <a:off x="12001500"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2"/>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i="0" sz="2400" u="none" cap="none" strike="noStrike">
                <a:solidFill>
                  <a:schemeClr val="dk1"/>
                </a:solidFill>
                <a:latin typeface="Arial"/>
                <a:ea typeface="Arial"/>
                <a:cs typeface="Arial"/>
                <a:sym typeface="Arial"/>
              </a:defRPr>
            </a:lvl1pPr>
            <a:lvl2pPr indent="0" lvl="1" marL="0" algn="l">
              <a:spcBef>
                <a:spcPts val="0"/>
              </a:spcBef>
              <a:buNone/>
              <a:defRPr b="1" i="0" sz="2400" u="none" cap="none" strike="noStrike">
                <a:solidFill>
                  <a:schemeClr val="dk1"/>
                </a:solidFill>
                <a:latin typeface="Arial"/>
                <a:ea typeface="Arial"/>
                <a:cs typeface="Arial"/>
                <a:sym typeface="Arial"/>
              </a:defRPr>
            </a:lvl2pPr>
            <a:lvl3pPr indent="0" lvl="2" marL="0" algn="l">
              <a:spcBef>
                <a:spcPts val="0"/>
              </a:spcBef>
              <a:buNone/>
              <a:defRPr b="1" i="0" sz="2400" u="none" cap="none" strike="noStrike">
                <a:solidFill>
                  <a:schemeClr val="dk1"/>
                </a:solidFill>
                <a:latin typeface="Arial"/>
                <a:ea typeface="Arial"/>
                <a:cs typeface="Arial"/>
                <a:sym typeface="Arial"/>
              </a:defRPr>
            </a:lvl3pPr>
            <a:lvl4pPr indent="0" lvl="3" marL="0" algn="l">
              <a:spcBef>
                <a:spcPts val="0"/>
              </a:spcBef>
              <a:buNone/>
              <a:defRPr b="1" i="0" sz="2400" u="none" cap="none" strike="noStrike">
                <a:solidFill>
                  <a:schemeClr val="dk1"/>
                </a:solidFill>
                <a:latin typeface="Arial"/>
                <a:ea typeface="Arial"/>
                <a:cs typeface="Arial"/>
                <a:sym typeface="Arial"/>
              </a:defRPr>
            </a:lvl4pPr>
            <a:lvl5pPr indent="0" lvl="4" marL="0" algn="l">
              <a:spcBef>
                <a:spcPts val="0"/>
              </a:spcBef>
              <a:buNone/>
              <a:defRPr b="1" i="0" sz="2400" u="none" cap="none" strike="noStrike">
                <a:solidFill>
                  <a:schemeClr val="dk1"/>
                </a:solidFill>
                <a:latin typeface="Arial"/>
                <a:ea typeface="Arial"/>
                <a:cs typeface="Arial"/>
                <a:sym typeface="Arial"/>
              </a:defRPr>
            </a:lvl5pPr>
            <a:lvl6pPr indent="0" lvl="5" marL="0" algn="l">
              <a:spcBef>
                <a:spcPts val="0"/>
              </a:spcBef>
              <a:buNone/>
              <a:defRPr b="1" i="0" sz="2400" u="none" cap="none" strike="noStrike">
                <a:solidFill>
                  <a:schemeClr val="dk1"/>
                </a:solidFill>
                <a:latin typeface="Arial"/>
                <a:ea typeface="Arial"/>
                <a:cs typeface="Arial"/>
                <a:sym typeface="Arial"/>
              </a:defRPr>
            </a:lvl6pPr>
            <a:lvl7pPr indent="0" lvl="6" marL="0" algn="l">
              <a:spcBef>
                <a:spcPts val="0"/>
              </a:spcBef>
              <a:buNone/>
              <a:defRPr b="1" i="0" sz="2400" u="none" cap="none" strike="noStrike">
                <a:solidFill>
                  <a:schemeClr val="dk1"/>
                </a:solidFill>
                <a:latin typeface="Arial"/>
                <a:ea typeface="Arial"/>
                <a:cs typeface="Arial"/>
                <a:sym typeface="Arial"/>
              </a:defRPr>
            </a:lvl7pPr>
            <a:lvl8pPr indent="0" lvl="7" marL="0" algn="l">
              <a:spcBef>
                <a:spcPts val="0"/>
              </a:spcBef>
              <a:buNone/>
              <a:defRPr b="1" i="0" sz="2400" u="none" cap="none" strike="noStrike">
                <a:solidFill>
                  <a:schemeClr val="dk1"/>
                </a:solidFill>
                <a:latin typeface="Arial"/>
                <a:ea typeface="Arial"/>
                <a:cs typeface="Arial"/>
                <a:sym typeface="Arial"/>
              </a:defRPr>
            </a:lvl8pPr>
            <a:lvl9pPr indent="0" lvl="8" marL="0" algn="l">
              <a:spcBef>
                <a:spcPts val="0"/>
              </a:spcBef>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2" name="Shape 72"/>
        <p:cNvGrpSpPr/>
        <p:nvPr/>
      </p:nvGrpSpPr>
      <p:grpSpPr>
        <a:xfrm>
          <a:off x="0" y="0"/>
          <a:ext cx="0" cy="0"/>
          <a:chOff x="0" y="0"/>
          <a:chExt cx="0" cy="0"/>
        </a:xfrm>
      </p:grpSpPr>
      <p:sp>
        <p:nvSpPr>
          <p:cNvPr id="73" name="Google Shape;73;p11"/>
          <p:cNvSpPr/>
          <p:nvPr/>
        </p:nvSpPr>
        <p:spPr>
          <a:xfrm>
            <a:off x="12001500"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11"/>
          <p:cNvSpPr/>
          <p:nvPr>
            <p:ph idx="2" type="pic"/>
          </p:nvPr>
        </p:nvSpPr>
        <p:spPr>
          <a:xfrm>
            <a:off x="-1" y="0"/>
            <a:ext cx="12001169" cy="4846320"/>
          </a:xfrm>
          <a:prstGeom prst="rect">
            <a:avLst/>
          </a:prstGeom>
          <a:solidFill>
            <a:srgbClr val="BFBFBF"/>
          </a:solidFill>
          <a:ln>
            <a:noFill/>
          </a:ln>
        </p:spPr>
      </p:sp>
      <p:sp>
        <p:nvSpPr>
          <p:cNvPr id="75" name="Google Shape;75;p11"/>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lvl1pPr>
            <a:lvl2pPr indent="-228600" lvl="1" marL="914400" algn="l">
              <a:spcBef>
                <a:spcPts val="6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6" name="Google Shape;76;p1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2400">
                <a:solidFill>
                  <a:schemeClr val="dk1"/>
                </a:solidFill>
                <a:latin typeface="Arial"/>
                <a:ea typeface="Arial"/>
                <a:cs typeface="Arial"/>
                <a:sym typeface="Arial"/>
              </a:defRPr>
            </a:lvl1pPr>
            <a:lvl2pPr indent="0" lvl="1" marL="0" algn="l">
              <a:spcBef>
                <a:spcPts val="0"/>
              </a:spcBef>
              <a:buNone/>
              <a:defRPr b="1" sz="2400">
                <a:solidFill>
                  <a:schemeClr val="dk1"/>
                </a:solidFill>
                <a:latin typeface="Arial"/>
                <a:ea typeface="Arial"/>
                <a:cs typeface="Arial"/>
                <a:sym typeface="Arial"/>
              </a:defRPr>
            </a:lvl2pPr>
            <a:lvl3pPr indent="0" lvl="2" marL="0" algn="l">
              <a:spcBef>
                <a:spcPts val="0"/>
              </a:spcBef>
              <a:buNone/>
              <a:defRPr b="1" sz="2400">
                <a:solidFill>
                  <a:schemeClr val="dk1"/>
                </a:solidFill>
                <a:latin typeface="Arial"/>
                <a:ea typeface="Arial"/>
                <a:cs typeface="Arial"/>
                <a:sym typeface="Arial"/>
              </a:defRPr>
            </a:lvl3pPr>
            <a:lvl4pPr indent="0" lvl="3" marL="0" algn="l">
              <a:spcBef>
                <a:spcPts val="0"/>
              </a:spcBef>
              <a:buNone/>
              <a:defRPr b="1" sz="2400">
                <a:solidFill>
                  <a:schemeClr val="dk1"/>
                </a:solidFill>
                <a:latin typeface="Arial"/>
                <a:ea typeface="Arial"/>
                <a:cs typeface="Arial"/>
                <a:sym typeface="Arial"/>
              </a:defRPr>
            </a:lvl4pPr>
            <a:lvl5pPr indent="0" lvl="4" marL="0" algn="l">
              <a:spcBef>
                <a:spcPts val="0"/>
              </a:spcBef>
              <a:buNone/>
              <a:defRPr b="1" sz="2400">
                <a:solidFill>
                  <a:schemeClr val="dk1"/>
                </a:solidFill>
                <a:latin typeface="Arial"/>
                <a:ea typeface="Arial"/>
                <a:cs typeface="Arial"/>
                <a:sym typeface="Arial"/>
              </a:defRPr>
            </a:lvl5pPr>
            <a:lvl6pPr indent="0" lvl="5" marL="0" algn="l">
              <a:spcBef>
                <a:spcPts val="0"/>
              </a:spcBef>
              <a:buNone/>
              <a:defRPr b="1" sz="2400">
                <a:solidFill>
                  <a:schemeClr val="dk1"/>
                </a:solidFill>
                <a:latin typeface="Arial"/>
                <a:ea typeface="Arial"/>
                <a:cs typeface="Arial"/>
                <a:sym typeface="Arial"/>
              </a:defRPr>
            </a:lvl6pPr>
            <a:lvl7pPr indent="0" lvl="6" marL="0" algn="l">
              <a:spcBef>
                <a:spcPts val="0"/>
              </a:spcBef>
              <a:buNone/>
              <a:defRPr b="1" sz="2400">
                <a:solidFill>
                  <a:schemeClr val="dk1"/>
                </a:solidFill>
                <a:latin typeface="Arial"/>
                <a:ea typeface="Arial"/>
                <a:cs typeface="Arial"/>
                <a:sym typeface="Arial"/>
              </a:defRPr>
            </a:lvl7pPr>
            <a:lvl8pPr indent="0" lvl="7" marL="0" algn="l">
              <a:spcBef>
                <a:spcPts val="0"/>
              </a:spcBef>
              <a:buNone/>
              <a:defRPr b="1" sz="2400">
                <a:solidFill>
                  <a:schemeClr val="dk1"/>
                </a:solidFill>
                <a:latin typeface="Arial"/>
                <a:ea typeface="Arial"/>
                <a:cs typeface="Arial"/>
                <a:sym typeface="Arial"/>
              </a:defRPr>
            </a:lvl8pPr>
            <a:lvl9pPr indent="0" lvl="8" marL="0" algn="l">
              <a:spcBef>
                <a:spcPts val="0"/>
              </a:spcBef>
              <a:buNone/>
              <a:defRPr b="1" sz="2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9" name="Google Shape;79;p11"/>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p:nvPr/>
        </p:nvSpPr>
        <p:spPr>
          <a:xfrm>
            <a:off x="12001500"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2"/>
          <p:cNvSpPr txBox="1"/>
          <p:nvPr>
            <p:ph idx="1" type="body"/>
          </p:nvPr>
        </p:nvSpPr>
        <p:spPr>
          <a:xfrm rot="5400000">
            <a:off x="3502819" y="-1140616"/>
            <a:ext cx="4373563" cy="10160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1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3"/>
          <p:cNvSpPr txBox="1"/>
          <p:nvPr>
            <p:ph type="title"/>
          </p:nvPr>
        </p:nvSpPr>
        <p:spPr>
          <a:xfrm rot="5400000">
            <a:off x="7285038" y="1828804"/>
            <a:ext cx="5851525" cy="2743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 type="body"/>
          </p:nvPr>
        </p:nvSpPr>
        <p:spPr>
          <a:xfrm rot="5400000">
            <a:off x="1697038" y="-812796"/>
            <a:ext cx="5851525" cy="80264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0" name="Google Shape;90;p1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 name="Google Shape;28;p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609600" y="152718"/>
            <a:ext cx="7721600" cy="1371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4219"/>
              <a:buFont typeface="Arial Black"/>
              <a:buNone/>
              <a:defRPr sz="421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2400">
                <a:solidFill>
                  <a:schemeClr val="dk2"/>
                </a:solidFill>
              </a:defRPr>
            </a:lvl1pPr>
            <a:lvl2pPr indent="0" lvl="1" marL="0" algn="l">
              <a:spcBef>
                <a:spcPts val="0"/>
              </a:spcBef>
              <a:buNone/>
              <a:defRPr b="1" sz="2400">
                <a:solidFill>
                  <a:schemeClr val="dk2"/>
                </a:solidFill>
              </a:defRPr>
            </a:lvl2pPr>
            <a:lvl3pPr indent="0" lvl="2" marL="0" algn="l">
              <a:spcBef>
                <a:spcPts val="0"/>
              </a:spcBef>
              <a:buNone/>
              <a:defRPr b="1" sz="2400">
                <a:solidFill>
                  <a:schemeClr val="dk2"/>
                </a:solidFill>
              </a:defRPr>
            </a:lvl3pPr>
            <a:lvl4pPr indent="0" lvl="3" marL="0" algn="l">
              <a:spcBef>
                <a:spcPts val="0"/>
              </a:spcBef>
              <a:buNone/>
              <a:defRPr b="1" sz="2400">
                <a:solidFill>
                  <a:schemeClr val="dk2"/>
                </a:solidFill>
              </a:defRPr>
            </a:lvl4pPr>
            <a:lvl5pPr indent="0" lvl="4" marL="0" algn="l">
              <a:spcBef>
                <a:spcPts val="0"/>
              </a:spcBef>
              <a:buNone/>
              <a:defRPr b="1" sz="2400">
                <a:solidFill>
                  <a:schemeClr val="dk2"/>
                </a:solidFill>
              </a:defRPr>
            </a:lvl5pPr>
            <a:lvl6pPr indent="0" lvl="5" marL="0" algn="l">
              <a:spcBef>
                <a:spcPts val="0"/>
              </a:spcBef>
              <a:buNone/>
              <a:defRPr b="1" sz="2400">
                <a:solidFill>
                  <a:schemeClr val="dk2"/>
                </a:solidFill>
              </a:defRPr>
            </a:lvl6pPr>
            <a:lvl7pPr indent="0" lvl="6" marL="0" algn="l">
              <a:spcBef>
                <a:spcPts val="0"/>
              </a:spcBef>
              <a:buNone/>
              <a:defRPr b="1" sz="2400">
                <a:solidFill>
                  <a:schemeClr val="dk2"/>
                </a:solidFill>
              </a:defRPr>
            </a:lvl7pPr>
            <a:lvl8pPr indent="0" lvl="7" marL="0" algn="l">
              <a:spcBef>
                <a:spcPts val="0"/>
              </a:spcBef>
              <a:buNone/>
              <a:defRPr b="1" sz="2400">
                <a:solidFill>
                  <a:schemeClr val="dk2"/>
                </a:solidFill>
              </a:defRPr>
            </a:lvl8pPr>
            <a:lvl9pPr indent="0" lvl="8" marL="0" algn="l">
              <a:spcBef>
                <a:spcPts val="0"/>
              </a:spcBef>
              <a:buNone/>
              <a:defRPr b="1" sz="2400">
                <a:solidFill>
                  <a:schemeClr val="dk2"/>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609600" y="1447803"/>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37" name="Google Shape;37;p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9" name="Google Shape;39;p5"/>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6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3" name="Google Shape;43;p6"/>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6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4" name="Google Shape;44;p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spcBef>
                <a:spcPts val="6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0" name="Google Shape;50;p7"/>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6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1" name="Google Shape;51;p7"/>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spcBef>
                <a:spcPts val="6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2" name="Google Shape;52;p7"/>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6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3" name="Google Shape;53;p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sz="3200"/>
            </a:lvl1pPr>
            <a:lvl2pPr indent="-406400" lvl="1" marL="914400" algn="l">
              <a:spcBef>
                <a:spcPts val="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7" name="Google Shape;67;p10"/>
          <p:cNvSpPr txBox="1"/>
          <p:nvPr>
            <p:ph idx="2" type="body"/>
          </p:nvPr>
        </p:nvSpPr>
        <p:spPr>
          <a:xfrm>
            <a:off x="609602"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lvl1pPr>
            <a:lvl2pPr indent="-228600" lvl="1" marL="914400" algn="l">
              <a:spcBef>
                <a:spcPts val="6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8" name="Google Shape;68;p1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1" name="Google Shape;71;p1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810000" y="6492878"/>
            <a:ext cx="4572000" cy="28384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2400" u="none" cap="none" strike="noStrike">
                <a:solidFill>
                  <a:schemeClr val="dk2"/>
                </a:solidFill>
                <a:latin typeface="Arial"/>
                <a:ea typeface="Arial"/>
                <a:cs typeface="Arial"/>
                <a:sym typeface="Arial"/>
              </a:defRPr>
            </a:lvl1pPr>
            <a:lvl2pPr indent="0" lvl="1" marL="0" marR="0" rtl="0" algn="l">
              <a:spcBef>
                <a:spcPts val="0"/>
              </a:spcBef>
              <a:buNone/>
              <a:defRPr b="1" i="0" sz="2400" u="none" cap="none" strike="noStrike">
                <a:solidFill>
                  <a:schemeClr val="dk2"/>
                </a:solidFill>
                <a:latin typeface="Arial"/>
                <a:ea typeface="Arial"/>
                <a:cs typeface="Arial"/>
                <a:sym typeface="Arial"/>
              </a:defRPr>
            </a:lvl2pPr>
            <a:lvl3pPr indent="0" lvl="2" marL="0" marR="0" rtl="0" algn="l">
              <a:spcBef>
                <a:spcPts val="0"/>
              </a:spcBef>
              <a:buNone/>
              <a:defRPr b="1" i="0" sz="2400" u="none" cap="none" strike="noStrike">
                <a:solidFill>
                  <a:schemeClr val="dk2"/>
                </a:solidFill>
                <a:latin typeface="Arial"/>
                <a:ea typeface="Arial"/>
                <a:cs typeface="Arial"/>
                <a:sym typeface="Arial"/>
              </a:defRPr>
            </a:lvl3pPr>
            <a:lvl4pPr indent="0" lvl="3" marL="0" marR="0" rtl="0" algn="l">
              <a:spcBef>
                <a:spcPts val="0"/>
              </a:spcBef>
              <a:buNone/>
              <a:defRPr b="1" i="0" sz="2400" u="none" cap="none" strike="noStrike">
                <a:solidFill>
                  <a:schemeClr val="dk2"/>
                </a:solidFill>
                <a:latin typeface="Arial"/>
                <a:ea typeface="Arial"/>
                <a:cs typeface="Arial"/>
                <a:sym typeface="Arial"/>
              </a:defRPr>
            </a:lvl4pPr>
            <a:lvl5pPr indent="0" lvl="4" marL="0" marR="0" rtl="0" algn="l">
              <a:spcBef>
                <a:spcPts val="0"/>
              </a:spcBef>
              <a:buNone/>
              <a:defRPr b="1" i="0" sz="2400" u="none" cap="none" strike="noStrike">
                <a:solidFill>
                  <a:schemeClr val="dk2"/>
                </a:solidFill>
                <a:latin typeface="Arial"/>
                <a:ea typeface="Arial"/>
                <a:cs typeface="Arial"/>
                <a:sym typeface="Arial"/>
              </a:defRPr>
            </a:lvl5pPr>
            <a:lvl6pPr indent="0" lvl="5" marL="0" marR="0" rtl="0" algn="l">
              <a:spcBef>
                <a:spcPts val="0"/>
              </a:spcBef>
              <a:buNone/>
              <a:defRPr b="1" i="0" sz="2400" u="none" cap="none" strike="noStrike">
                <a:solidFill>
                  <a:schemeClr val="dk2"/>
                </a:solidFill>
                <a:latin typeface="Arial"/>
                <a:ea typeface="Arial"/>
                <a:cs typeface="Arial"/>
                <a:sym typeface="Arial"/>
              </a:defRPr>
            </a:lvl6pPr>
            <a:lvl7pPr indent="0" lvl="6" marL="0" marR="0" rtl="0" algn="l">
              <a:spcBef>
                <a:spcPts val="0"/>
              </a:spcBef>
              <a:buNone/>
              <a:defRPr b="1" i="0" sz="2400" u="none" cap="none" strike="noStrike">
                <a:solidFill>
                  <a:schemeClr val="dk2"/>
                </a:solidFill>
                <a:latin typeface="Arial"/>
                <a:ea typeface="Arial"/>
                <a:cs typeface="Arial"/>
                <a:sym typeface="Arial"/>
              </a:defRPr>
            </a:lvl7pPr>
            <a:lvl8pPr indent="0" lvl="7" marL="0" marR="0" rtl="0" algn="l">
              <a:spcBef>
                <a:spcPts val="0"/>
              </a:spcBef>
              <a:buNone/>
              <a:defRPr b="1" i="0" sz="2400" u="none" cap="none" strike="noStrike">
                <a:solidFill>
                  <a:schemeClr val="dk2"/>
                </a:solidFill>
                <a:latin typeface="Arial"/>
                <a:ea typeface="Arial"/>
                <a:cs typeface="Arial"/>
                <a:sym typeface="Arial"/>
              </a:defRPr>
            </a:lvl8pPr>
            <a:lvl9pPr indent="0" lvl="8" marL="0" marR="0" rtl="0" algn="l">
              <a:spcBef>
                <a:spcPts val="0"/>
              </a:spcBef>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1"/>
          <p:cNvSpPr/>
          <p:nvPr/>
        </p:nvSpPr>
        <p:spPr>
          <a:xfrm>
            <a:off x="12001500"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1"/>
          <p:cNvSpPr/>
          <p:nvPr/>
        </p:nvSpPr>
        <p:spPr>
          <a:xfrm>
            <a:off x="12001500"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37.png"/><Relationship Id="rId7"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9.png"/><Relationship Id="rId9"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18.png"/><Relationship Id="rId8"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data.gov/" TargetMode="External"/><Relationship Id="rId4" Type="http://schemas.openxmlformats.org/officeDocument/2006/relationships/hyperlink" Target="https://cloud.google.com/bigquery/public-data/" TargetMode="External"/><Relationship Id="rId5" Type="http://schemas.openxmlformats.org/officeDocument/2006/relationships/hyperlink" Target="https://www.kaggle.com/datasets" TargetMode="External"/><Relationship Id="rId6" Type="http://schemas.openxmlformats.org/officeDocument/2006/relationships/hyperlink" Target="https://aws.amazon.com/public-dataset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alexa.com/topsites" TargetMode="External"/><Relationship Id="rId4" Type="http://schemas.openxmlformats.org/officeDocument/2006/relationships/hyperlink" Target="http://umd.io/" TargetMode="External"/><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ages.github.com/" TargetMode="External"/><Relationship Id="rId4" Type="http://schemas.openxmlformats.org/officeDocument/2006/relationships/hyperlink" Target="https://github.com/blog/1995-github-jupyter-notebooks-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36.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docker.com/" TargetMode="Externa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1" Type="http://schemas.openxmlformats.org/officeDocument/2006/relationships/image" Target="../media/image46.jpg"/><Relationship Id="rId10" Type="http://schemas.openxmlformats.org/officeDocument/2006/relationships/image" Target="../media/image50.png"/><Relationship Id="rId13" Type="http://schemas.openxmlformats.org/officeDocument/2006/relationships/image" Target="../media/image60.png"/><Relationship Id="rId12"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52.png"/><Relationship Id="rId9"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56.png"/><Relationship Id="rId7" Type="http://schemas.openxmlformats.org/officeDocument/2006/relationships/image" Target="../media/image44.png"/><Relationship Id="rId8"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docker.com/" TargetMode="Externa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ctrTitle"/>
          </p:nvPr>
        </p:nvSpPr>
        <p:spPr>
          <a:xfrm>
            <a:off x="609600" y="228603"/>
            <a:ext cx="10363200" cy="457199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6600"/>
              <a:buFont typeface="Arial Black"/>
              <a:buNone/>
            </a:pPr>
            <a:r>
              <a:rPr lang="en-US" sz="6600"/>
              <a:t>INTRODUCTION TO </a:t>
            </a:r>
            <a:br>
              <a:rPr lang="en-US" sz="6600"/>
            </a:br>
            <a:r>
              <a:rPr lang="en-US" sz="6600"/>
              <a:t>DATA SCIENCE</a:t>
            </a:r>
            <a:endParaRPr/>
          </a:p>
        </p:txBody>
      </p:sp>
      <p:sp>
        <p:nvSpPr>
          <p:cNvPr id="99" name="Google Shape;99;p14"/>
          <p:cNvSpPr txBox="1"/>
          <p:nvPr>
            <p:ph idx="1" type="subTitle"/>
          </p:nvPr>
        </p:nvSpPr>
        <p:spPr>
          <a:xfrm>
            <a:off x="689986" y="3986683"/>
            <a:ext cx="9144000" cy="914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000"/>
              <a:buNone/>
            </a:pPr>
            <a:r>
              <a:rPr lang="en-US"/>
              <a:t>Elias Gonzalez</a:t>
            </a:r>
            <a:endParaRPr/>
          </a:p>
        </p:txBody>
      </p:sp>
      <p:sp>
        <p:nvSpPr>
          <p:cNvPr id="100" name="Google Shape;100;p14"/>
          <p:cNvSpPr txBox="1"/>
          <p:nvPr/>
        </p:nvSpPr>
        <p:spPr>
          <a:xfrm>
            <a:off x="689972" y="4951225"/>
            <a:ext cx="3577200" cy="16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dk1"/>
                </a:solidFill>
                <a:latin typeface="Arial"/>
                <a:ea typeface="Arial"/>
                <a:cs typeface="Arial"/>
                <a:sym typeface="Arial"/>
              </a:rPr>
              <a:t>Lecture #1 – </a:t>
            </a:r>
            <a:r>
              <a:rPr b="1" lang="en-US">
                <a:solidFill>
                  <a:schemeClr val="dk1"/>
                </a:solidFill>
              </a:rPr>
              <a:t>01/24/22</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CMSC320</a:t>
            </a:r>
            <a:endParaRPr/>
          </a:p>
          <a:p>
            <a:pPr indent="0" lvl="0" marL="0" marR="0" rtl="0" algn="l">
              <a:spcBef>
                <a:spcPts val="0"/>
              </a:spcBef>
              <a:spcAft>
                <a:spcPts val="0"/>
              </a:spcAft>
              <a:buNone/>
            </a:pPr>
            <a:r>
              <a:rPr b="1" lang="en-US">
                <a:solidFill>
                  <a:schemeClr val="dk1"/>
                </a:solidFill>
              </a:rPr>
              <a:t>Monday/Wednesday</a:t>
            </a:r>
            <a:endParaRPr/>
          </a:p>
          <a:p>
            <a:pPr indent="0" lvl="0" marL="0" marR="0" rtl="0" algn="l">
              <a:spcBef>
                <a:spcPts val="0"/>
              </a:spcBef>
              <a:spcAft>
                <a:spcPts val="0"/>
              </a:spcAft>
              <a:buNone/>
            </a:pPr>
            <a:r>
              <a:rPr b="1" lang="en-US">
                <a:solidFill>
                  <a:schemeClr val="dk1"/>
                </a:solidFill>
              </a:rPr>
              <a:t>3:30</a:t>
            </a:r>
            <a:r>
              <a:rPr b="1" lang="en-US" sz="1400">
                <a:solidFill>
                  <a:schemeClr val="dk1"/>
                </a:solidFill>
                <a:latin typeface="Arial"/>
                <a:ea typeface="Arial"/>
                <a:cs typeface="Arial"/>
                <a:sym typeface="Arial"/>
              </a:rPr>
              <a:t>pm – </a:t>
            </a:r>
            <a:r>
              <a:rPr b="1" lang="en-US">
                <a:solidFill>
                  <a:schemeClr val="dk1"/>
                </a:solidFill>
              </a:rPr>
              <a:t>4</a:t>
            </a:r>
            <a:r>
              <a:rPr b="1" lang="en-US" sz="1400">
                <a:solidFill>
                  <a:schemeClr val="dk1"/>
                </a:solidFill>
                <a:latin typeface="Arial"/>
                <a:ea typeface="Arial"/>
                <a:cs typeface="Arial"/>
                <a:sym typeface="Arial"/>
              </a:rPr>
              <a:t>:</a:t>
            </a:r>
            <a:r>
              <a:rPr b="1" lang="en-US">
                <a:solidFill>
                  <a:schemeClr val="dk1"/>
                </a:solidFill>
              </a:rPr>
              <a:t>4</a:t>
            </a:r>
            <a:r>
              <a:rPr b="1" lang="en-US" sz="1400">
                <a:solidFill>
                  <a:schemeClr val="dk1"/>
                </a:solidFill>
                <a:latin typeface="Arial"/>
                <a:ea typeface="Arial"/>
                <a:cs typeface="Arial"/>
                <a:sym typeface="Arial"/>
              </a:rPr>
              <a:t>5pm</a:t>
            </a:r>
            <a:br>
              <a:rPr b="1" lang="en-US" sz="1400">
                <a:solidFill>
                  <a:schemeClr val="dk1"/>
                </a:solidFill>
                <a:latin typeface="Arial"/>
                <a:ea typeface="Arial"/>
                <a:cs typeface="Arial"/>
                <a:sym typeface="Arial"/>
              </a:rPr>
            </a:br>
            <a:br>
              <a:rPr b="1" lang="en-US" sz="1400">
                <a:solidFill>
                  <a:schemeClr val="dk1"/>
                </a:solidFill>
                <a:latin typeface="Arial"/>
                <a:ea typeface="Arial"/>
                <a:cs typeface="Arial"/>
                <a:sym typeface="Arial"/>
              </a:rPr>
            </a:br>
            <a:r>
              <a:rPr b="1" lang="en-US" sz="1400">
                <a:solidFill>
                  <a:schemeClr val="dk1"/>
                </a:solidFill>
                <a:latin typeface="Arial"/>
                <a:ea typeface="Arial"/>
                <a:cs typeface="Arial"/>
                <a:sym typeface="Arial"/>
              </a:rPr>
              <a:t>https://</a:t>
            </a:r>
            <a:r>
              <a:rPr b="1" lang="en-US">
                <a:solidFill>
                  <a:schemeClr val="dk1"/>
                </a:solidFill>
              </a:rPr>
              <a:t>cmsc320.github.io</a:t>
            </a:r>
            <a:endParaRPr/>
          </a:p>
        </p:txBody>
      </p:sp>
      <p:pic>
        <p:nvPicPr>
          <p:cNvPr id="101" name="Google Shape;101;p14"/>
          <p:cNvPicPr preferRelativeResize="0"/>
          <p:nvPr/>
        </p:nvPicPr>
        <p:blipFill rotWithShape="1">
          <a:blip r:embed="rId3">
            <a:alphaModFix/>
          </a:blip>
          <a:srcRect b="0" l="0" r="0" t="0"/>
          <a:stretch/>
        </p:blipFill>
        <p:spPr>
          <a:xfrm>
            <a:off x="7892603" y="5257800"/>
            <a:ext cx="3721993" cy="12938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838200" y="-29321"/>
            <a:ext cx="10515600" cy="132556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WHO AM I?</a:t>
            </a:r>
            <a:endParaRPr/>
          </a:p>
        </p:txBody>
      </p:sp>
      <p:pic>
        <p:nvPicPr>
          <p:cNvPr id="198" name="Google Shape;198;p23"/>
          <p:cNvPicPr preferRelativeResize="0"/>
          <p:nvPr/>
        </p:nvPicPr>
        <p:blipFill rotWithShape="1">
          <a:blip r:embed="rId3">
            <a:alphaModFix/>
          </a:blip>
          <a:srcRect b="0" l="0" r="0" t="0"/>
          <a:stretch/>
        </p:blipFill>
        <p:spPr>
          <a:xfrm>
            <a:off x="838201" y="1206602"/>
            <a:ext cx="3721993" cy="1293858"/>
          </a:xfrm>
          <a:prstGeom prst="rect">
            <a:avLst/>
          </a:prstGeom>
          <a:noFill/>
          <a:ln>
            <a:noFill/>
          </a:ln>
        </p:spPr>
      </p:pic>
      <p:pic>
        <p:nvPicPr>
          <p:cNvPr id="199" name="Google Shape;199;p23"/>
          <p:cNvPicPr preferRelativeResize="0"/>
          <p:nvPr/>
        </p:nvPicPr>
        <p:blipFill rotWithShape="1">
          <a:blip r:embed="rId4">
            <a:alphaModFix/>
          </a:blip>
          <a:srcRect b="0" l="0" r="0" t="0"/>
          <a:stretch/>
        </p:blipFill>
        <p:spPr>
          <a:xfrm>
            <a:off x="1078426" y="5128134"/>
            <a:ext cx="3721993" cy="1293858"/>
          </a:xfrm>
          <a:prstGeom prst="rect">
            <a:avLst/>
          </a:prstGeom>
          <a:noFill/>
          <a:ln>
            <a:noFill/>
          </a:ln>
        </p:spPr>
      </p:pic>
      <p:cxnSp>
        <p:nvCxnSpPr>
          <p:cNvPr id="200" name="Google Shape;200;p23"/>
          <p:cNvCxnSpPr>
            <a:stCxn id="198" idx="1"/>
            <a:endCxn id="201" idx="1"/>
          </p:cNvCxnSpPr>
          <p:nvPr/>
        </p:nvCxnSpPr>
        <p:spPr>
          <a:xfrm>
            <a:off x="838201" y="1853531"/>
            <a:ext cx="600" cy="1278300"/>
          </a:xfrm>
          <a:prstGeom prst="curvedConnector4">
            <a:avLst>
              <a:gd fmla="val -39687500" name="adj1"/>
              <a:gd fmla="val 75304" name="adj2"/>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sp>
        <p:nvSpPr>
          <p:cNvPr id="202" name="Google Shape;202;p23"/>
          <p:cNvSpPr txBox="1"/>
          <p:nvPr/>
        </p:nvSpPr>
        <p:spPr>
          <a:xfrm>
            <a:off x="5474596" y="2947083"/>
            <a:ext cx="1546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20</a:t>
            </a:r>
            <a:r>
              <a:rPr lang="en-US" sz="1800">
                <a:solidFill>
                  <a:schemeClr val="accent2"/>
                </a:solidFill>
              </a:rPr>
              <a:t>17</a:t>
            </a:r>
            <a:r>
              <a:rPr lang="en-US" sz="1800">
                <a:solidFill>
                  <a:schemeClr val="accent2"/>
                </a:solidFill>
                <a:latin typeface="Arial"/>
                <a:ea typeface="Arial"/>
                <a:cs typeface="Arial"/>
                <a:sym typeface="Arial"/>
              </a:rPr>
              <a:t> – 201</a:t>
            </a:r>
            <a:r>
              <a:rPr lang="en-US" sz="1800">
                <a:solidFill>
                  <a:schemeClr val="accent2"/>
                </a:solidFill>
              </a:rPr>
              <a:t>8</a:t>
            </a:r>
            <a:endParaRPr/>
          </a:p>
        </p:txBody>
      </p:sp>
      <p:sp>
        <p:nvSpPr>
          <p:cNvPr id="203" name="Google Shape;203;p23"/>
          <p:cNvSpPr txBox="1"/>
          <p:nvPr/>
        </p:nvSpPr>
        <p:spPr>
          <a:xfrm>
            <a:off x="6183667" y="4035547"/>
            <a:ext cx="18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201</a:t>
            </a:r>
            <a:r>
              <a:rPr lang="en-US" sz="1800">
                <a:solidFill>
                  <a:schemeClr val="accent2"/>
                </a:solidFill>
              </a:rPr>
              <a:t>8</a:t>
            </a:r>
            <a:r>
              <a:rPr lang="en-US" sz="1800">
                <a:solidFill>
                  <a:schemeClr val="accent2"/>
                </a:solidFill>
                <a:latin typeface="Arial"/>
                <a:ea typeface="Arial"/>
                <a:cs typeface="Arial"/>
                <a:sym typeface="Arial"/>
              </a:rPr>
              <a:t> – </a:t>
            </a:r>
            <a:r>
              <a:rPr lang="en-US" sz="1800">
                <a:solidFill>
                  <a:schemeClr val="accent2"/>
                </a:solidFill>
              </a:rPr>
              <a:t>2019</a:t>
            </a:r>
            <a:endParaRPr/>
          </a:p>
        </p:txBody>
      </p:sp>
      <p:sp>
        <p:nvSpPr>
          <p:cNvPr id="204" name="Google Shape;204;p23"/>
          <p:cNvSpPr txBox="1"/>
          <p:nvPr/>
        </p:nvSpPr>
        <p:spPr>
          <a:xfrm>
            <a:off x="4637467" y="1757682"/>
            <a:ext cx="154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20</a:t>
            </a:r>
            <a:r>
              <a:rPr lang="en-US" sz="1800">
                <a:solidFill>
                  <a:schemeClr val="accent2"/>
                </a:solidFill>
              </a:rPr>
              <a:t>14</a:t>
            </a:r>
            <a:r>
              <a:rPr lang="en-US" sz="1800">
                <a:solidFill>
                  <a:schemeClr val="accent2"/>
                </a:solidFill>
                <a:latin typeface="Arial"/>
                <a:ea typeface="Arial"/>
                <a:cs typeface="Arial"/>
                <a:sym typeface="Arial"/>
              </a:rPr>
              <a:t> – 20</a:t>
            </a:r>
            <a:r>
              <a:rPr lang="en-US" sz="1800">
                <a:solidFill>
                  <a:schemeClr val="accent2"/>
                </a:solidFill>
              </a:rPr>
              <a:t>17</a:t>
            </a:r>
            <a:endParaRPr/>
          </a:p>
        </p:txBody>
      </p:sp>
      <p:sp>
        <p:nvSpPr>
          <p:cNvPr id="205" name="Google Shape;205;p2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06" name="Google Shape;206;p23"/>
          <p:cNvPicPr preferRelativeResize="0"/>
          <p:nvPr/>
        </p:nvPicPr>
        <p:blipFill>
          <a:blip r:embed="rId5">
            <a:alphaModFix/>
          </a:blip>
          <a:stretch>
            <a:fillRect/>
          </a:stretch>
        </p:blipFill>
        <p:spPr>
          <a:xfrm>
            <a:off x="916872" y="2500447"/>
            <a:ext cx="3852825" cy="934925"/>
          </a:xfrm>
          <a:prstGeom prst="rect">
            <a:avLst/>
          </a:prstGeom>
          <a:noFill/>
          <a:ln>
            <a:noFill/>
          </a:ln>
        </p:spPr>
      </p:pic>
      <p:pic>
        <p:nvPicPr>
          <p:cNvPr id="207" name="Google Shape;207;p23"/>
          <p:cNvPicPr preferRelativeResize="0"/>
          <p:nvPr/>
        </p:nvPicPr>
        <p:blipFill>
          <a:blip r:embed="rId6">
            <a:alphaModFix/>
          </a:blip>
          <a:stretch>
            <a:fillRect/>
          </a:stretch>
        </p:blipFill>
        <p:spPr>
          <a:xfrm>
            <a:off x="966550" y="4062170"/>
            <a:ext cx="4718999" cy="479975"/>
          </a:xfrm>
          <a:prstGeom prst="rect">
            <a:avLst/>
          </a:prstGeom>
          <a:noFill/>
          <a:ln>
            <a:noFill/>
          </a:ln>
        </p:spPr>
      </p:pic>
      <p:cxnSp>
        <p:nvCxnSpPr>
          <p:cNvPr id="208" name="Google Shape;208;p23"/>
          <p:cNvCxnSpPr/>
          <p:nvPr/>
        </p:nvCxnSpPr>
        <p:spPr>
          <a:xfrm>
            <a:off x="838201" y="3191906"/>
            <a:ext cx="600" cy="1278300"/>
          </a:xfrm>
          <a:prstGeom prst="curvedConnector4">
            <a:avLst>
              <a:gd fmla="val -39687500" name="adj1"/>
              <a:gd fmla="val 75304" name="adj2"/>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209" name="Google Shape;209;p23"/>
          <p:cNvCxnSpPr/>
          <p:nvPr/>
        </p:nvCxnSpPr>
        <p:spPr>
          <a:xfrm>
            <a:off x="838201" y="4579756"/>
            <a:ext cx="600" cy="1278300"/>
          </a:xfrm>
          <a:prstGeom prst="curvedConnector4">
            <a:avLst>
              <a:gd fmla="val -39687500" name="adj1"/>
              <a:gd fmla="val 75304" name="adj2"/>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pic>
        <p:nvPicPr>
          <p:cNvPr id="210" name="Google Shape;210;p23"/>
          <p:cNvPicPr preferRelativeResize="0"/>
          <p:nvPr/>
        </p:nvPicPr>
        <p:blipFill>
          <a:blip r:embed="rId6">
            <a:alphaModFix/>
          </a:blip>
          <a:stretch>
            <a:fillRect/>
          </a:stretch>
        </p:blipFill>
        <p:spPr>
          <a:xfrm>
            <a:off x="5040050" y="5610195"/>
            <a:ext cx="4718999" cy="479975"/>
          </a:xfrm>
          <a:prstGeom prst="rect">
            <a:avLst/>
          </a:prstGeom>
          <a:noFill/>
          <a:ln>
            <a:noFill/>
          </a:ln>
        </p:spPr>
      </p:pic>
      <p:cxnSp>
        <p:nvCxnSpPr>
          <p:cNvPr id="211" name="Google Shape;211;p23"/>
          <p:cNvCxnSpPr/>
          <p:nvPr/>
        </p:nvCxnSpPr>
        <p:spPr>
          <a:xfrm flipH="1">
            <a:off x="4627300" y="5354100"/>
            <a:ext cx="572100" cy="1006800"/>
          </a:xfrm>
          <a:prstGeom prst="straightConnector1">
            <a:avLst/>
          </a:prstGeom>
          <a:noFill/>
          <a:ln cap="flat" cmpd="sng" w="9525">
            <a:solidFill>
              <a:schemeClr val="dk1"/>
            </a:solidFill>
            <a:prstDash val="solid"/>
            <a:round/>
            <a:headEnd len="med" w="med" type="none"/>
            <a:tailEnd len="med" w="med" type="none"/>
          </a:ln>
        </p:spPr>
      </p:cxnSp>
      <p:sp>
        <p:nvSpPr>
          <p:cNvPr id="212" name="Google Shape;212;p23"/>
          <p:cNvSpPr txBox="1"/>
          <p:nvPr/>
        </p:nvSpPr>
        <p:spPr>
          <a:xfrm>
            <a:off x="9945242" y="5590410"/>
            <a:ext cx="187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2"/>
                </a:solidFill>
                <a:latin typeface="Arial"/>
                <a:ea typeface="Arial"/>
                <a:cs typeface="Arial"/>
                <a:sym typeface="Arial"/>
              </a:rPr>
              <a:t>20</a:t>
            </a:r>
            <a:r>
              <a:rPr lang="en-US" sz="1800">
                <a:solidFill>
                  <a:schemeClr val="accent2"/>
                </a:solidFill>
              </a:rPr>
              <a:t>19</a:t>
            </a:r>
            <a:r>
              <a:rPr lang="en-US" sz="1800">
                <a:solidFill>
                  <a:schemeClr val="accent2"/>
                </a:solidFill>
                <a:latin typeface="Arial"/>
                <a:ea typeface="Arial"/>
                <a:cs typeface="Arial"/>
                <a:sym typeface="Arial"/>
              </a:rPr>
              <a:t> – </a:t>
            </a:r>
            <a:r>
              <a:rPr lang="en-US" sz="1800">
                <a:solidFill>
                  <a:schemeClr val="accent2"/>
                </a:solidFill>
              </a:rPr>
              <a:t>2022</a:t>
            </a:r>
            <a:endParaRPr/>
          </a:p>
        </p:txBody>
      </p:sp>
      <p:pic>
        <p:nvPicPr>
          <p:cNvPr id="213" name="Google Shape;213;p23"/>
          <p:cNvPicPr preferRelativeResize="0"/>
          <p:nvPr/>
        </p:nvPicPr>
        <p:blipFill>
          <a:blip r:embed="rId7">
            <a:alphaModFix/>
          </a:blip>
          <a:stretch>
            <a:fillRect/>
          </a:stretch>
        </p:blipFill>
        <p:spPr>
          <a:xfrm>
            <a:off x="9666520" y="623396"/>
            <a:ext cx="2258275" cy="1134275"/>
          </a:xfrm>
          <a:prstGeom prst="rect">
            <a:avLst/>
          </a:prstGeom>
          <a:noFill/>
          <a:ln>
            <a:noFill/>
          </a:ln>
        </p:spPr>
      </p:pic>
      <p:pic>
        <p:nvPicPr>
          <p:cNvPr id="214" name="Google Shape;214;p23"/>
          <p:cNvPicPr preferRelativeResize="0"/>
          <p:nvPr/>
        </p:nvPicPr>
        <p:blipFill>
          <a:blip r:embed="rId8">
            <a:alphaModFix/>
          </a:blip>
          <a:stretch>
            <a:fillRect/>
          </a:stretch>
        </p:blipFill>
        <p:spPr>
          <a:xfrm>
            <a:off x="7698925" y="518400"/>
            <a:ext cx="1254969" cy="1239276"/>
          </a:xfrm>
          <a:prstGeom prst="rect">
            <a:avLst/>
          </a:prstGeom>
          <a:noFill/>
          <a:ln>
            <a:noFill/>
          </a:ln>
        </p:spPr>
      </p:pic>
      <p:pic>
        <p:nvPicPr>
          <p:cNvPr id="215" name="Google Shape;215;p23"/>
          <p:cNvPicPr preferRelativeResize="0"/>
          <p:nvPr/>
        </p:nvPicPr>
        <p:blipFill>
          <a:blip r:embed="rId9">
            <a:alphaModFix/>
          </a:blip>
          <a:stretch>
            <a:fillRect/>
          </a:stretch>
        </p:blipFill>
        <p:spPr>
          <a:xfrm>
            <a:off x="7698927" y="2326813"/>
            <a:ext cx="1423744" cy="934925"/>
          </a:xfrm>
          <a:prstGeom prst="rect">
            <a:avLst/>
          </a:prstGeom>
          <a:noFill/>
          <a:ln>
            <a:noFill/>
          </a:ln>
        </p:spPr>
      </p:pic>
      <p:pic>
        <p:nvPicPr>
          <p:cNvPr id="216" name="Google Shape;216;p23"/>
          <p:cNvPicPr preferRelativeResize="0"/>
          <p:nvPr/>
        </p:nvPicPr>
        <p:blipFill>
          <a:blip r:embed="rId10">
            <a:alphaModFix/>
          </a:blip>
          <a:stretch>
            <a:fillRect/>
          </a:stretch>
        </p:blipFill>
        <p:spPr>
          <a:xfrm>
            <a:off x="9976611" y="2131503"/>
            <a:ext cx="1638114" cy="132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609600" y="192768"/>
            <a:ext cx="77217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I’m a human too</a:t>
            </a:r>
            <a:endParaRPr/>
          </a:p>
        </p:txBody>
      </p:sp>
      <p:sp>
        <p:nvSpPr>
          <p:cNvPr id="223" name="Google Shape;223;p24"/>
          <p:cNvSpPr txBox="1"/>
          <p:nvPr>
            <p:ph idx="12" type="sldNum"/>
          </p:nvPr>
        </p:nvSpPr>
        <p:spPr>
          <a:xfrm rot="-5400000">
            <a:off x="11189119" y="5824573"/>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4" name="Google Shape;224;p24"/>
          <p:cNvSpPr txBox="1"/>
          <p:nvPr/>
        </p:nvSpPr>
        <p:spPr>
          <a:xfrm>
            <a:off x="1715688" y="2434138"/>
            <a:ext cx="8520600" cy="37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2400">
              <a:solidFill>
                <a:srgbClr val="595959"/>
              </a:solidFill>
            </a:endParaRPr>
          </a:p>
        </p:txBody>
      </p:sp>
      <p:pic>
        <p:nvPicPr>
          <p:cNvPr id="225" name="Google Shape;225;p24"/>
          <p:cNvPicPr preferRelativeResize="0"/>
          <p:nvPr/>
        </p:nvPicPr>
        <p:blipFill>
          <a:blip r:embed="rId3">
            <a:alphaModFix/>
          </a:blip>
          <a:stretch>
            <a:fillRect/>
          </a:stretch>
        </p:blipFill>
        <p:spPr>
          <a:xfrm>
            <a:off x="7572797" y="2986300"/>
            <a:ext cx="2236725" cy="3271750"/>
          </a:xfrm>
          <a:prstGeom prst="rect">
            <a:avLst/>
          </a:prstGeom>
          <a:noFill/>
          <a:ln>
            <a:noFill/>
          </a:ln>
        </p:spPr>
      </p:pic>
      <p:pic>
        <p:nvPicPr>
          <p:cNvPr id="226" name="Google Shape;226;p24"/>
          <p:cNvPicPr preferRelativeResize="0"/>
          <p:nvPr/>
        </p:nvPicPr>
        <p:blipFill>
          <a:blip r:embed="rId4">
            <a:alphaModFix/>
          </a:blip>
          <a:stretch>
            <a:fillRect/>
          </a:stretch>
        </p:blipFill>
        <p:spPr>
          <a:xfrm>
            <a:off x="609588" y="1989925"/>
            <a:ext cx="1622649" cy="1622649"/>
          </a:xfrm>
          <a:prstGeom prst="rect">
            <a:avLst/>
          </a:prstGeom>
          <a:noFill/>
          <a:ln>
            <a:noFill/>
          </a:ln>
        </p:spPr>
      </p:pic>
      <p:pic>
        <p:nvPicPr>
          <p:cNvPr id="227" name="Google Shape;227;p24"/>
          <p:cNvPicPr preferRelativeResize="0"/>
          <p:nvPr/>
        </p:nvPicPr>
        <p:blipFill>
          <a:blip r:embed="rId5">
            <a:alphaModFix/>
          </a:blip>
          <a:stretch>
            <a:fillRect/>
          </a:stretch>
        </p:blipFill>
        <p:spPr>
          <a:xfrm>
            <a:off x="609599" y="4375125"/>
            <a:ext cx="1622649" cy="1645640"/>
          </a:xfrm>
          <a:prstGeom prst="rect">
            <a:avLst/>
          </a:prstGeom>
          <a:noFill/>
          <a:ln>
            <a:noFill/>
          </a:ln>
        </p:spPr>
      </p:pic>
      <p:pic>
        <p:nvPicPr>
          <p:cNvPr id="228" name="Google Shape;228;p24"/>
          <p:cNvPicPr preferRelativeResize="0"/>
          <p:nvPr/>
        </p:nvPicPr>
        <p:blipFill>
          <a:blip r:embed="rId6">
            <a:alphaModFix/>
          </a:blip>
          <a:stretch>
            <a:fillRect/>
          </a:stretch>
        </p:blipFill>
        <p:spPr>
          <a:xfrm>
            <a:off x="9438329" y="1437600"/>
            <a:ext cx="2396999" cy="3194923"/>
          </a:xfrm>
          <a:prstGeom prst="rect">
            <a:avLst/>
          </a:prstGeom>
          <a:noFill/>
          <a:ln>
            <a:noFill/>
          </a:ln>
        </p:spPr>
      </p:pic>
      <p:pic>
        <p:nvPicPr>
          <p:cNvPr id="229" name="Google Shape;229;p24"/>
          <p:cNvPicPr preferRelativeResize="0"/>
          <p:nvPr/>
        </p:nvPicPr>
        <p:blipFill>
          <a:blip r:embed="rId7">
            <a:alphaModFix/>
          </a:blip>
          <a:stretch>
            <a:fillRect/>
          </a:stretch>
        </p:blipFill>
        <p:spPr>
          <a:xfrm>
            <a:off x="3746602" y="1894050"/>
            <a:ext cx="3528075" cy="4702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WHO ARE YOU?</a:t>
            </a:r>
            <a:endParaRPr/>
          </a:p>
        </p:txBody>
      </p:sp>
      <p:sp>
        <p:nvSpPr>
          <p:cNvPr id="235" name="Google Shape;235;p25"/>
          <p:cNvSpPr txBox="1"/>
          <p:nvPr>
            <p:ph idx="1" type="body"/>
          </p:nvPr>
        </p:nvSpPr>
        <p:spPr>
          <a:xfrm>
            <a:off x="609600" y="5678894"/>
            <a:ext cx="10160000" cy="44726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000"/>
              <a:buNone/>
            </a:pPr>
            <a:r>
              <a:rPr lang="en-US"/>
              <a:t>Register on Piazza: piazza.com/umd/fall2021/cmsc320 </a:t>
            </a:r>
            <a:endParaRPr/>
          </a:p>
        </p:txBody>
      </p:sp>
      <p:sp>
        <p:nvSpPr>
          <p:cNvPr id="236" name="Google Shape;236;p2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37" name="Google Shape;237;p25"/>
          <p:cNvPicPr preferRelativeResize="0"/>
          <p:nvPr/>
        </p:nvPicPr>
        <p:blipFill rotWithShape="1">
          <a:blip r:embed="rId3">
            <a:alphaModFix/>
          </a:blip>
          <a:srcRect b="0" l="0" r="0" t="0"/>
          <a:stretch/>
        </p:blipFill>
        <p:spPr>
          <a:xfrm>
            <a:off x="4760137" y="1727362"/>
            <a:ext cx="2062126" cy="3674533"/>
          </a:xfrm>
          <a:prstGeom prst="rect">
            <a:avLst/>
          </a:prstGeom>
          <a:noFill/>
          <a:ln>
            <a:noFill/>
          </a:ln>
        </p:spPr>
      </p:pic>
      <p:sp>
        <p:nvSpPr>
          <p:cNvPr id="238" name="Google Shape;238;p25"/>
          <p:cNvSpPr txBox="1"/>
          <p:nvPr/>
        </p:nvSpPr>
        <p:spPr>
          <a:xfrm>
            <a:off x="662922" y="1961106"/>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-year</a:t>
            </a:r>
            <a:endParaRPr/>
          </a:p>
        </p:txBody>
      </p:sp>
      <p:sp>
        <p:nvSpPr>
          <p:cNvPr id="239" name="Google Shape;239;p25"/>
          <p:cNvSpPr txBox="1"/>
          <p:nvPr/>
        </p:nvSpPr>
        <p:spPr>
          <a:xfrm>
            <a:off x="662922" y="2284272"/>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3</a:t>
            </a:r>
            <a:r>
              <a:rPr baseline="30000" lang="en-US" sz="18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-year</a:t>
            </a:r>
            <a:endParaRPr/>
          </a:p>
        </p:txBody>
      </p:sp>
      <p:sp>
        <p:nvSpPr>
          <p:cNvPr id="240" name="Google Shape;240;p25"/>
          <p:cNvSpPr txBox="1"/>
          <p:nvPr/>
        </p:nvSpPr>
        <p:spPr>
          <a:xfrm>
            <a:off x="662922" y="2607437"/>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4</a:t>
            </a:r>
            <a:r>
              <a:rPr baseline="30000" lang="en-US" sz="1800">
                <a:solidFill>
                  <a:schemeClr val="dk1"/>
                </a:solidFill>
                <a:latin typeface="Arial"/>
                <a:ea typeface="Arial"/>
                <a:cs typeface="Arial"/>
                <a:sym typeface="Arial"/>
              </a:rPr>
              <a:t>th</a:t>
            </a:r>
            <a:r>
              <a:rPr lang="en-US" sz="1800">
                <a:solidFill>
                  <a:schemeClr val="dk1"/>
                </a:solidFill>
                <a:latin typeface="Arial"/>
                <a:ea typeface="Arial"/>
                <a:cs typeface="Arial"/>
                <a:sym typeface="Arial"/>
              </a:rPr>
              <a:t>-year +</a:t>
            </a:r>
            <a:endParaRPr/>
          </a:p>
        </p:txBody>
      </p:sp>
      <p:sp>
        <p:nvSpPr>
          <p:cNvPr id="241" name="Google Shape;241;p25"/>
          <p:cNvSpPr txBox="1"/>
          <p:nvPr/>
        </p:nvSpPr>
        <p:spPr>
          <a:xfrm>
            <a:off x="8173308" y="1117850"/>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STAT400?</a:t>
            </a:r>
            <a:endParaRPr/>
          </a:p>
        </p:txBody>
      </p:sp>
      <p:sp>
        <p:nvSpPr>
          <p:cNvPr id="242" name="Google Shape;242;p25"/>
          <p:cNvSpPr txBox="1"/>
          <p:nvPr/>
        </p:nvSpPr>
        <p:spPr>
          <a:xfrm>
            <a:off x="8173308" y="1441016"/>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CMSC422?</a:t>
            </a:r>
            <a:endParaRPr/>
          </a:p>
        </p:txBody>
      </p:sp>
      <p:sp>
        <p:nvSpPr>
          <p:cNvPr id="243" name="Google Shape;243;p25"/>
          <p:cNvSpPr txBox="1"/>
          <p:nvPr/>
        </p:nvSpPr>
        <p:spPr>
          <a:xfrm>
            <a:off x="8173308" y="1764181"/>
            <a:ext cx="26416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CMSC424?</a:t>
            </a:r>
            <a:endParaRPr/>
          </a:p>
        </p:txBody>
      </p:sp>
      <p:pic>
        <p:nvPicPr>
          <p:cNvPr id="244" name="Google Shape;244;p25"/>
          <p:cNvPicPr preferRelativeResize="0"/>
          <p:nvPr/>
        </p:nvPicPr>
        <p:blipFill rotWithShape="1">
          <a:blip r:embed="rId4">
            <a:alphaModFix/>
          </a:blip>
          <a:srcRect b="0" l="0" r="0" t="0"/>
          <a:stretch/>
        </p:blipFill>
        <p:spPr>
          <a:xfrm>
            <a:off x="609600" y="4186908"/>
            <a:ext cx="2612642" cy="882473"/>
          </a:xfrm>
          <a:prstGeom prst="rect">
            <a:avLst/>
          </a:prstGeom>
          <a:noFill/>
          <a:ln>
            <a:noFill/>
          </a:ln>
        </p:spPr>
      </p:pic>
      <p:grpSp>
        <p:nvGrpSpPr>
          <p:cNvPr id="245" name="Google Shape;245;p25"/>
          <p:cNvGrpSpPr/>
          <p:nvPr/>
        </p:nvGrpSpPr>
        <p:grpSpPr>
          <a:xfrm>
            <a:off x="7758161" y="2708417"/>
            <a:ext cx="3471893" cy="2360964"/>
            <a:chOff x="7142216" y="2737498"/>
            <a:chExt cx="3471893" cy="2360964"/>
          </a:xfrm>
        </p:grpSpPr>
        <p:pic>
          <p:nvPicPr>
            <p:cNvPr descr="NumPy - Wikipedia" id="246" name="Google Shape;246;p25"/>
            <p:cNvPicPr preferRelativeResize="0"/>
            <p:nvPr/>
          </p:nvPicPr>
          <p:blipFill rotWithShape="1">
            <a:blip r:embed="rId5">
              <a:alphaModFix/>
            </a:blip>
            <a:srcRect b="0" l="0" r="0" t="0"/>
            <a:stretch/>
          </p:blipFill>
          <p:spPr>
            <a:xfrm>
              <a:off x="7296532" y="2737498"/>
              <a:ext cx="2127252" cy="952501"/>
            </a:xfrm>
            <a:prstGeom prst="rect">
              <a:avLst/>
            </a:prstGeom>
            <a:noFill/>
            <a:ln>
              <a:noFill/>
            </a:ln>
          </p:spPr>
        </p:pic>
        <p:grpSp>
          <p:nvGrpSpPr>
            <p:cNvPr id="247" name="Google Shape;247;p25"/>
            <p:cNvGrpSpPr/>
            <p:nvPr/>
          </p:nvGrpSpPr>
          <p:grpSpPr>
            <a:xfrm>
              <a:off x="8627762" y="3146353"/>
              <a:ext cx="1986347" cy="1952109"/>
              <a:chOff x="6248400" y="3341477"/>
              <a:chExt cx="1986347" cy="1952109"/>
            </a:xfrm>
          </p:grpSpPr>
          <p:pic>
            <p:nvPicPr>
              <p:cNvPr id="248" name="Google Shape;248;p25"/>
              <p:cNvPicPr preferRelativeResize="0"/>
              <p:nvPr/>
            </p:nvPicPr>
            <p:blipFill rotWithShape="1">
              <a:blip r:embed="rId6">
                <a:alphaModFix/>
              </a:blip>
              <a:srcRect b="0" l="0" r="0" t="0"/>
              <a:stretch/>
            </p:blipFill>
            <p:spPr>
              <a:xfrm>
                <a:off x="6455988" y="4411113"/>
                <a:ext cx="1571169" cy="882473"/>
              </a:xfrm>
              <a:prstGeom prst="rect">
                <a:avLst/>
              </a:prstGeom>
              <a:noFill/>
              <a:ln>
                <a:noFill/>
              </a:ln>
            </p:spPr>
          </p:pic>
          <p:pic>
            <p:nvPicPr>
              <p:cNvPr id="249" name="Google Shape;249;p25"/>
              <p:cNvPicPr preferRelativeResize="0"/>
              <p:nvPr/>
            </p:nvPicPr>
            <p:blipFill rotWithShape="1">
              <a:blip r:embed="rId7">
                <a:alphaModFix/>
              </a:blip>
              <a:srcRect b="0" l="0" r="0" t="0"/>
              <a:stretch/>
            </p:blipFill>
            <p:spPr>
              <a:xfrm>
                <a:off x="6248400" y="3341477"/>
                <a:ext cx="1986347" cy="1069317"/>
              </a:xfrm>
              <a:prstGeom prst="rect">
                <a:avLst/>
              </a:prstGeom>
              <a:noFill/>
              <a:ln>
                <a:noFill/>
              </a:ln>
            </p:spPr>
          </p:pic>
        </p:grpSp>
        <p:pic>
          <p:nvPicPr>
            <p:cNvPr descr="Welcome to PyTorch Tutorials — PyTorch Tutorials 1.9.0+cu102 documentation" id="250" name="Google Shape;250;p25"/>
            <p:cNvPicPr preferRelativeResize="0"/>
            <p:nvPr/>
          </p:nvPicPr>
          <p:blipFill rotWithShape="1">
            <a:blip r:embed="rId8">
              <a:alphaModFix/>
            </a:blip>
            <a:srcRect b="0" l="0" r="0" t="0"/>
            <a:stretch/>
          </p:blipFill>
          <p:spPr>
            <a:xfrm>
              <a:off x="7361657" y="4253808"/>
              <a:ext cx="2062127" cy="504156"/>
            </a:xfrm>
            <a:prstGeom prst="rect">
              <a:avLst/>
            </a:prstGeom>
            <a:noFill/>
            <a:ln>
              <a:noFill/>
            </a:ln>
          </p:spPr>
        </p:pic>
        <p:pic>
          <p:nvPicPr>
            <p:cNvPr descr="NetworkX | Berkeley Institute for Data Science" id="251" name="Google Shape;251;p25"/>
            <p:cNvPicPr preferRelativeResize="0"/>
            <p:nvPr/>
          </p:nvPicPr>
          <p:blipFill rotWithShape="1">
            <a:blip r:embed="rId9">
              <a:alphaModFix/>
            </a:blip>
            <a:srcRect b="26557" l="0" r="0" t="27513"/>
            <a:stretch/>
          </p:blipFill>
          <p:spPr>
            <a:xfrm>
              <a:off x="7142216" y="3681011"/>
              <a:ext cx="1373181" cy="35475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(TENTATIVE) COURSE STRUCTURE</a:t>
            </a:r>
            <a:endParaRPr/>
          </a:p>
        </p:txBody>
      </p:sp>
      <p:sp>
        <p:nvSpPr>
          <p:cNvPr id="257" name="Google Shape;257;p26"/>
          <p:cNvSpPr txBox="1"/>
          <p:nvPr>
            <p:ph idx="1" type="body"/>
          </p:nvPr>
        </p:nvSpPr>
        <p:spPr>
          <a:xfrm>
            <a:off x="609600" y="1752600"/>
            <a:ext cx="9163050" cy="43735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rPr lang="en-US"/>
              <a:t>First 4 lectures: intro &amp; primers in the Python data science stack</a:t>
            </a:r>
            <a:endParaRPr/>
          </a:p>
          <a:p>
            <a:pPr indent="0" lvl="0" marL="0" rtl="0" algn="l">
              <a:spcBef>
                <a:spcPts val="970"/>
              </a:spcBef>
              <a:spcAft>
                <a:spcPts val="0"/>
              </a:spcAft>
              <a:buClr>
                <a:schemeClr val="dk1"/>
              </a:buClr>
              <a:buSzPct val="100000"/>
              <a:buNone/>
            </a:pPr>
            <a:r>
              <a:rPr lang="en-US"/>
              <a:t>Next 6 lectures: data collection &amp; management</a:t>
            </a:r>
            <a:endParaRPr/>
          </a:p>
          <a:p>
            <a:pPr indent="-342900" lvl="0" marL="342900" rtl="0" algn="l">
              <a:spcBef>
                <a:spcPts val="970"/>
              </a:spcBef>
              <a:spcAft>
                <a:spcPts val="0"/>
              </a:spcAft>
              <a:buClr>
                <a:schemeClr val="dk1"/>
              </a:buClr>
              <a:buSzPct val="100000"/>
              <a:buFont typeface="Arial"/>
              <a:buChar char="•"/>
            </a:pPr>
            <a:r>
              <a:rPr b="0" lang="en-US"/>
              <a:t>Best practices, data wrangling, exploratory analysis, ethics, debugging, visualization, etc …</a:t>
            </a:r>
            <a:endParaRPr b="0"/>
          </a:p>
          <a:p>
            <a:pPr indent="0" lvl="0" marL="0" rtl="0" algn="l">
              <a:spcBef>
                <a:spcPts val="970"/>
              </a:spcBef>
              <a:spcAft>
                <a:spcPts val="0"/>
              </a:spcAft>
              <a:buClr>
                <a:schemeClr val="dk1"/>
              </a:buClr>
              <a:buSzPct val="100000"/>
              <a:buNone/>
            </a:pPr>
            <a:r>
              <a:rPr lang="en-US"/>
              <a:t>Next 9 lectures: statistical modeling &amp; ML</a:t>
            </a:r>
            <a:endParaRPr/>
          </a:p>
          <a:p>
            <a:pPr indent="-342900" lvl="0" marL="342900" rtl="0" algn="l">
              <a:spcBef>
                <a:spcPts val="970"/>
              </a:spcBef>
              <a:spcAft>
                <a:spcPts val="0"/>
              </a:spcAft>
              <a:buClr>
                <a:schemeClr val="dk1"/>
              </a:buClr>
              <a:buSzPct val="100000"/>
              <a:buFont typeface="Arial"/>
              <a:buChar char="•"/>
            </a:pPr>
            <a:r>
              <a:rPr b="0" lang="en-US"/>
              <a:t>Statistical learning, regression, classification, cross-validation, model evaluation, hypothesis testing, etc …</a:t>
            </a:r>
            <a:endParaRPr b="0"/>
          </a:p>
          <a:p>
            <a:pPr indent="-342900" lvl="0" marL="342900" rtl="0" algn="l">
              <a:spcBef>
                <a:spcPts val="970"/>
              </a:spcBef>
              <a:spcAft>
                <a:spcPts val="0"/>
              </a:spcAft>
              <a:buClr>
                <a:schemeClr val="dk1"/>
              </a:buClr>
              <a:buSzPct val="100000"/>
              <a:buFont typeface="Arial"/>
              <a:buChar char="•"/>
            </a:pPr>
            <a:r>
              <a:rPr b="0" lang="en-US"/>
              <a:t>(Midterm #1 toward the beginning of this block)</a:t>
            </a:r>
            <a:endParaRPr/>
          </a:p>
          <a:p>
            <a:pPr indent="0" lvl="0" marL="0" rtl="0" algn="l">
              <a:spcBef>
                <a:spcPts val="970"/>
              </a:spcBef>
              <a:spcAft>
                <a:spcPts val="0"/>
              </a:spcAft>
              <a:buClr>
                <a:schemeClr val="dk1"/>
              </a:buClr>
              <a:buSzPct val="100000"/>
              <a:buNone/>
            </a:pPr>
            <a:r>
              <a:rPr lang="en-US"/>
              <a:t>Final 8 lectures: advanced topics</a:t>
            </a:r>
            <a:endParaRPr/>
          </a:p>
          <a:p>
            <a:pPr indent="-342900" lvl="0" marL="342900" rtl="0" algn="l">
              <a:spcBef>
                <a:spcPts val="970"/>
              </a:spcBef>
              <a:spcAft>
                <a:spcPts val="0"/>
              </a:spcAft>
              <a:buClr>
                <a:schemeClr val="dk1"/>
              </a:buClr>
              <a:buSzPct val="100000"/>
              <a:buFont typeface="Arial"/>
              <a:buChar char="•"/>
            </a:pPr>
            <a:r>
              <a:rPr b="0" lang="en-US"/>
              <a:t>Dimensionality reduction, distributed learning, big data, distributed computation</a:t>
            </a:r>
            <a:endParaRPr/>
          </a:p>
          <a:p>
            <a:pPr indent="-342900" lvl="0" marL="342900" rtl="0" algn="l">
              <a:spcBef>
                <a:spcPts val="970"/>
              </a:spcBef>
              <a:spcAft>
                <a:spcPts val="0"/>
              </a:spcAft>
              <a:buClr>
                <a:schemeClr val="dk1"/>
              </a:buClr>
              <a:buSzPct val="100000"/>
              <a:buFont typeface="Arial"/>
              <a:buChar char="•"/>
            </a:pPr>
            <a:r>
              <a:rPr b="0" lang="en-US"/>
              <a:t>(Midterm #2 toward the beginning of this block)</a:t>
            </a:r>
            <a:endParaRPr/>
          </a:p>
          <a:p>
            <a:pPr indent="0" lvl="0" marL="0" rtl="0" algn="l">
              <a:spcBef>
                <a:spcPts val="970"/>
              </a:spcBef>
              <a:spcAft>
                <a:spcPts val="0"/>
              </a:spcAft>
              <a:buClr>
                <a:schemeClr val="dk1"/>
              </a:buClr>
              <a:buSzPct val="100000"/>
              <a:buNone/>
            </a:pPr>
            <a:r>
              <a:t/>
            </a:r>
            <a:endParaRPr/>
          </a:p>
        </p:txBody>
      </p:sp>
      <p:sp>
        <p:nvSpPr>
          <p:cNvPr id="258" name="Google Shape;258;p2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59" name="Google Shape;259;p26"/>
          <p:cNvGrpSpPr/>
          <p:nvPr/>
        </p:nvGrpSpPr>
        <p:grpSpPr>
          <a:xfrm>
            <a:off x="9933972" y="2253734"/>
            <a:ext cx="1507744" cy="2807732"/>
            <a:chOff x="6882194" y="2032000"/>
            <a:chExt cx="1507744" cy="2807732"/>
          </a:xfrm>
        </p:grpSpPr>
        <p:pic>
          <p:nvPicPr>
            <p:cNvPr id="260" name="Google Shape;260;p26"/>
            <p:cNvPicPr preferRelativeResize="0"/>
            <p:nvPr/>
          </p:nvPicPr>
          <p:blipFill rotWithShape="1">
            <a:blip r:embed="rId3">
              <a:alphaModFix/>
            </a:blip>
            <a:srcRect b="0" l="0" r="0" t="0"/>
            <a:stretch/>
          </p:blipFill>
          <p:spPr>
            <a:xfrm>
              <a:off x="6882194" y="2032000"/>
              <a:ext cx="1507744" cy="2438400"/>
            </a:xfrm>
            <a:prstGeom prst="rect">
              <a:avLst/>
            </a:prstGeom>
            <a:noFill/>
            <a:ln>
              <a:noFill/>
            </a:ln>
          </p:spPr>
        </p:pic>
        <p:sp>
          <p:nvSpPr>
            <p:cNvPr id="261" name="Google Shape;261;p26"/>
            <p:cNvSpPr txBox="1"/>
            <p:nvPr/>
          </p:nvSpPr>
          <p:spPr>
            <a:xfrm>
              <a:off x="6882194" y="4470400"/>
              <a:ext cx="15077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Ambitious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GRADE #1: MINI-PROJECTS</a:t>
            </a:r>
            <a:endParaRPr/>
          </a:p>
        </p:txBody>
      </p:sp>
      <p:sp>
        <p:nvSpPr>
          <p:cNvPr id="267" name="Google Shape;267;p27"/>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000"/>
              <a:buNone/>
            </a:pPr>
            <a:r>
              <a:rPr lang="en-US"/>
              <a:t>Students will complete </a:t>
            </a:r>
            <a:r>
              <a:rPr lang="en-US">
                <a:solidFill>
                  <a:schemeClr val="dk2"/>
                </a:solidFill>
              </a:rPr>
              <a:t>four</a:t>
            </a:r>
            <a:r>
              <a:rPr lang="en-US"/>
              <a:t> mini-project assignments:</a:t>
            </a:r>
            <a:endParaRPr/>
          </a:p>
          <a:p>
            <a:pPr indent="-342900" lvl="0" marL="342900" rtl="0" algn="l">
              <a:spcBef>
                <a:spcPts val="1000"/>
              </a:spcBef>
              <a:spcAft>
                <a:spcPts val="0"/>
              </a:spcAft>
              <a:buClr>
                <a:schemeClr val="dk2"/>
              </a:buClr>
              <a:buSzPts val="2000"/>
              <a:buFont typeface="Arial"/>
              <a:buChar char="•"/>
            </a:pPr>
            <a:r>
              <a:rPr lang="en-US">
                <a:solidFill>
                  <a:schemeClr val="dk2"/>
                </a:solidFill>
              </a:rPr>
              <a:t>Case studies</a:t>
            </a:r>
            <a:r>
              <a:rPr b="0" lang="en-US"/>
              <a:t> meant to mimic what you, a future data scientist, will see in industry.  They should be fun ☺.</a:t>
            </a:r>
            <a:endParaRPr b="0"/>
          </a:p>
          <a:p>
            <a:pPr indent="0" lvl="0" marL="0" rtl="0" algn="l">
              <a:spcBef>
                <a:spcPts val="1000"/>
              </a:spcBef>
              <a:spcAft>
                <a:spcPts val="0"/>
              </a:spcAft>
              <a:buClr>
                <a:schemeClr val="dk1"/>
              </a:buClr>
              <a:buSzPts val="2000"/>
              <a:buNone/>
            </a:pPr>
            <a:r>
              <a:t/>
            </a:r>
            <a:endParaRPr b="0"/>
          </a:p>
          <a:p>
            <a:pPr indent="0" lvl="0" marL="0" rtl="0" algn="l">
              <a:spcBef>
                <a:spcPts val="1000"/>
              </a:spcBef>
              <a:spcAft>
                <a:spcPts val="0"/>
              </a:spcAft>
              <a:buClr>
                <a:schemeClr val="dk1"/>
              </a:buClr>
              <a:buSzPts val="2000"/>
              <a:buNone/>
            </a:pPr>
            <a:r>
              <a:rPr lang="en-US"/>
              <a:t>The rules:</a:t>
            </a:r>
            <a:endParaRPr/>
          </a:p>
          <a:p>
            <a:pPr indent="-342900" lvl="0" marL="342900" rtl="0" algn="l">
              <a:spcBef>
                <a:spcPts val="1000"/>
              </a:spcBef>
              <a:spcAft>
                <a:spcPts val="0"/>
              </a:spcAft>
              <a:buClr>
                <a:schemeClr val="dk1"/>
              </a:buClr>
              <a:buSzPts val="2000"/>
              <a:buFont typeface="Arial"/>
              <a:buChar char="•"/>
            </a:pPr>
            <a:r>
              <a:rPr b="0" lang="en-US"/>
              <a:t>Allowed: small group </a:t>
            </a:r>
            <a:r>
              <a:rPr lang="en-US">
                <a:solidFill>
                  <a:schemeClr val="dk2"/>
                </a:solidFill>
              </a:rPr>
              <a:t>discussions</a:t>
            </a:r>
            <a:endParaRPr b="0">
              <a:solidFill>
                <a:schemeClr val="dk2"/>
              </a:solidFill>
            </a:endParaRPr>
          </a:p>
          <a:p>
            <a:pPr indent="-342900" lvl="0" marL="342900" rtl="0" algn="l">
              <a:spcBef>
                <a:spcPts val="1000"/>
              </a:spcBef>
              <a:spcAft>
                <a:spcPts val="0"/>
              </a:spcAft>
              <a:buClr>
                <a:schemeClr val="dk1"/>
              </a:buClr>
              <a:buSzPts val="2000"/>
              <a:buFont typeface="Arial"/>
              <a:buChar char="•"/>
            </a:pPr>
            <a:r>
              <a:rPr b="0" lang="en-US"/>
              <a:t>Required: individual </a:t>
            </a:r>
            <a:r>
              <a:rPr lang="en-US">
                <a:solidFill>
                  <a:schemeClr val="dk2"/>
                </a:solidFill>
              </a:rPr>
              <a:t>programming &amp; writing</a:t>
            </a:r>
            <a:endParaRPr/>
          </a:p>
          <a:p>
            <a:pPr indent="-342900" lvl="0" marL="342900" rtl="0" algn="l">
              <a:spcBef>
                <a:spcPts val="1000"/>
              </a:spcBef>
              <a:spcAft>
                <a:spcPts val="0"/>
              </a:spcAft>
              <a:buClr>
                <a:schemeClr val="dk1"/>
              </a:buClr>
              <a:buSzPts val="2000"/>
              <a:buFont typeface="Arial"/>
              <a:buChar char="•"/>
            </a:pPr>
            <a:r>
              <a:rPr b="0" lang="en-US"/>
              <a:t>Never allowed: public posting of solutions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Deliverable:</a:t>
            </a:r>
            <a:endParaRPr/>
          </a:p>
          <a:p>
            <a:pPr indent="-342900" lvl="0" marL="342900" rtl="0" algn="l">
              <a:spcBef>
                <a:spcPts val="1000"/>
              </a:spcBef>
              <a:spcAft>
                <a:spcPts val="0"/>
              </a:spcAft>
              <a:buClr>
                <a:schemeClr val="dk1"/>
              </a:buClr>
              <a:buSzPts val="2000"/>
              <a:buFont typeface="Arial"/>
              <a:buChar char="•"/>
            </a:pPr>
            <a:r>
              <a:rPr b="0" lang="en-US"/>
              <a:t>Turn in an .ipynb of a Jupyter notebook on ELMS</a:t>
            </a:r>
            <a:endParaRPr/>
          </a:p>
        </p:txBody>
      </p:sp>
      <p:sp>
        <p:nvSpPr>
          <p:cNvPr id="268" name="Google Shape;268;p2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Project Jupyter - Wikipedia" id="269" name="Google Shape;269;p27"/>
          <p:cNvPicPr preferRelativeResize="0"/>
          <p:nvPr/>
        </p:nvPicPr>
        <p:blipFill rotWithShape="1">
          <a:blip r:embed="rId3">
            <a:alphaModFix/>
          </a:blip>
          <a:srcRect b="0" l="0" r="0" t="0"/>
          <a:stretch/>
        </p:blipFill>
        <p:spPr>
          <a:xfrm>
            <a:off x="8351058" y="2987846"/>
            <a:ext cx="2418542" cy="28033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609600" y="152718"/>
            <a:ext cx="101600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GRADE #2: READING HOMEWORKS</a:t>
            </a:r>
            <a:endParaRPr/>
          </a:p>
        </p:txBody>
      </p:sp>
      <p:sp>
        <p:nvSpPr>
          <p:cNvPr id="275" name="Google Shape;275;p28"/>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We will post weekly reading assignments. Mix of:</a:t>
            </a:r>
            <a:endParaRPr/>
          </a:p>
          <a:p>
            <a:pPr indent="-342900" lvl="0" marL="342900" rtl="0" algn="l">
              <a:spcBef>
                <a:spcPts val="1000"/>
              </a:spcBef>
              <a:spcAft>
                <a:spcPts val="0"/>
              </a:spcAft>
              <a:buClr>
                <a:schemeClr val="dk1"/>
              </a:buClr>
              <a:buSzPts val="2000"/>
              <a:buFont typeface="Arial"/>
              <a:buChar char="•"/>
            </a:pPr>
            <a:r>
              <a:rPr b="0" lang="en-US"/>
              <a:t>Blog posts</a:t>
            </a:r>
            <a:endParaRPr/>
          </a:p>
          <a:p>
            <a:pPr indent="-342900" lvl="0" marL="342900" rtl="0" algn="l">
              <a:spcBef>
                <a:spcPts val="1000"/>
              </a:spcBef>
              <a:spcAft>
                <a:spcPts val="0"/>
              </a:spcAft>
              <a:buClr>
                <a:schemeClr val="dk1"/>
              </a:buClr>
              <a:buSzPts val="2000"/>
              <a:buFont typeface="Arial"/>
              <a:buChar char="•"/>
            </a:pPr>
            <a:r>
              <a:rPr b="0" lang="en-US"/>
              <a:t>Academic articles</a:t>
            </a:r>
            <a:endParaRPr/>
          </a:p>
          <a:p>
            <a:pPr indent="-342900" lvl="0" marL="342900" rtl="0" algn="l">
              <a:spcBef>
                <a:spcPts val="1000"/>
              </a:spcBef>
              <a:spcAft>
                <a:spcPts val="0"/>
              </a:spcAft>
              <a:buClr>
                <a:schemeClr val="dk1"/>
              </a:buClr>
              <a:buSzPts val="2000"/>
              <a:buFont typeface="Arial"/>
              <a:buChar char="•"/>
            </a:pPr>
            <a:r>
              <a:rPr b="0" lang="en-US"/>
              <a:t>News articles</a:t>
            </a:r>
            <a:endParaRPr/>
          </a:p>
          <a:p>
            <a:pPr indent="0" lvl="0" marL="0" rtl="0" algn="l">
              <a:spcBef>
                <a:spcPts val="1000"/>
              </a:spcBef>
              <a:spcAft>
                <a:spcPts val="0"/>
              </a:spcAft>
              <a:buClr>
                <a:schemeClr val="dk1"/>
              </a:buClr>
              <a:buSzPts val="2000"/>
              <a:buNone/>
            </a:pPr>
            <a:r>
              <a:rPr lang="en-US"/>
              <a:t>Weekly quiz to be taken on ELMS covering the readings</a:t>
            </a:r>
            <a:endParaRPr/>
          </a:p>
          <a:p>
            <a:pPr indent="0" lvl="0" marL="0" rtl="0" algn="l">
              <a:spcBef>
                <a:spcPts val="1000"/>
              </a:spcBef>
              <a:spcAft>
                <a:spcPts val="0"/>
              </a:spcAft>
              <a:buClr>
                <a:schemeClr val="dk1"/>
              </a:buClr>
              <a:buSzPts val="2000"/>
              <a:buNone/>
            </a:pPr>
            <a:r>
              <a:rPr lang="en-US"/>
              <a:t>Individual quiz grades are </a:t>
            </a:r>
            <a:r>
              <a:rPr lang="en-US">
                <a:solidFill>
                  <a:schemeClr val="dk2"/>
                </a:solidFill>
              </a:rPr>
              <a:t>pass/fail</a:t>
            </a:r>
            <a:r>
              <a:rPr lang="en-US"/>
              <a:t>:</a:t>
            </a:r>
            <a:endParaRPr/>
          </a:p>
          <a:p>
            <a:pPr indent="-342900" lvl="0" marL="342900" rtl="0" algn="l">
              <a:spcBef>
                <a:spcPts val="1000"/>
              </a:spcBef>
              <a:spcAft>
                <a:spcPts val="0"/>
              </a:spcAft>
              <a:buClr>
                <a:schemeClr val="dk1"/>
              </a:buClr>
              <a:buSzPts val="2000"/>
              <a:buFont typeface="Arial"/>
              <a:buChar char="•"/>
            </a:pPr>
            <a:r>
              <a:rPr b="0" lang="en-US"/>
              <a:t>At least 60% correct 🡪 Pass</a:t>
            </a:r>
            <a:endParaRPr/>
          </a:p>
          <a:p>
            <a:pPr indent="-342900" lvl="0" marL="342900" rtl="0" algn="l">
              <a:spcBef>
                <a:spcPts val="1000"/>
              </a:spcBef>
              <a:spcAft>
                <a:spcPts val="0"/>
              </a:spcAft>
              <a:buClr>
                <a:schemeClr val="dk1"/>
              </a:buClr>
              <a:buSzPts val="2000"/>
              <a:buFont typeface="Arial"/>
              <a:buChar char="•"/>
            </a:pPr>
            <a:r>
              <a:rPr b="0" lang="en-US"/>
              <a:t>Less than 60% correct 🡪 Fail</a:t>
            </a:r>
            <a:endParaRPr/>
          </a:p>
          <a:p>
            <a:pPr indent="0" lvl="0" marL="0" rtl="0" algn="l">
              <a:spcBef>
                <a:spcPts val="1000"/>
              </a:spcBef>
              <a:spcAft>
                <a:spcPts val="0"/>
              </a:spcAft>
              <a:buClr>
                <a:schemeClr val="dk1"/>
              </a:buClr>
              <a:buSzPts val="2000"/>
              <a:buNone/>
            </a:pPr>
            <a:r>
              <a:rPr lang="en-US"/>
              <a:t>Must take at least </a:t>
            </a:r>
            <a:r>
              <a:rPr lang="en-US">
                <a:solidFill>
                  <a:schemeClr val="dk2"/>
                </a:solidFill>
              </a:rPr>
              <a:t>ten</a:t>
            </a:r>
            <a:r>
              <a:rPr lang="en-US"/>
              <a:t> of these quizzes over the semester</a:t>
            </a:r>
            <a:endParaRPr/>
          </a:p>
        </p:txBody>
      </p:sp>
      <p:sp>
        <p:nvSpPr>
          <p:cNvPr id="276" name="Google Shape;276;p28"/>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Important Announcement: About Choosing the Courses to be Evaluated “Pass/ Fail” for the Spring Semester of Academic Year 2019/2020 | ARAB AMERICAN  UNIVERSITY" id="277" name="Google Shape;277;p28"/>
          <p:cNvPicPr preferRelativeResize="0"/>
          <p:nvPr/>
        </p:nvPicPr>
        <p:blipFill rotWithShape="1">
          <a:blip r:embed="rId3">
            <a:alphaModFix/>
          </a:blip>
          <a:srcRect b="0" l="0" r="0" t="0"/>
          <a:stretch/>
        </p:blipFill>
        <p:spPr>
          <a:xfrm>
            <a:off x="8678897" y="2190750"/>
            <a:ext cx="2507688" cy="28495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GRADE #3: TWO MIDTERMS</a:t>
            </a:r>
            <a:endParaRPr/>
          </a:p>
        </p:txBody>
      </p:sp>
      <p:sp>
        <p:nvSpPr>
          <p:cNvPr id="283" name="Google Shape;283;p29"/>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You know what these are.</a:t>
            </a:r>
            <a:endParaRPr/>
          </a:p>
          <a:p>
            <a:pPr indent="0" lvl="0" marL="0" rtl="0" algn="l">
              <a:spcBef>
                <a:spcPts val="1000"/>
              </a:spcBef>
              <a:spcAft>
                <a:spcPts val="0"/>
              </a:spcAft>
              <a:buClr>
                <a:schemeClr val="dk1"/>
              </a:buClr>
              <a:buSzPts val="2000"/>
              <a:buNone/>
            </a:pPr>
            <a:r>
              <a:t/>
            </a:r>
            <a:endParaRPr b="0"/>
          </a:p>
          <a:p>
            <a:pPr indent="0" lvl="0" marL="0" rtl="0" algn="l">
              <a:spcBef>
                <a:spcPts val="1000"/>
              </a:spcBef>
              <a:spcAft>
                <a:spcPts val="0"/>
              </a:spcAft>
              <a:buClr>
                <a:schemeClr val="dk1"/>
              </a:buClr>
              <a:buSzPts val="2000"/>
              <a:buNone/>
            </a:pPr>
            <a:r>
              <a:rPr lang="en-US"/>
              <a:t>Will cover roughly the first 1/3, and then second 1/3, of class:</a:t>
            </a:r>
            <a:endParaRPr/>
          </a:p>
          <a:p>
            <a:pPr indent="-342900" lvl="0" marL="342900" rtl="0" algn="l">
              <a:spcBef>
                <a:spcPts val="1000"/>
              </a:spcBef>
              <a:spcAft>
                <a:spcPts val="0"/>
              </a:spcAft>
              <a:buClr>
                <a:schemeClr val="dk1"/>
              </a:buClr>
              <a:buSzPts val="2000"/>
              <a:buFont typeface="Arial"/>
              <a:buChar char="•"/>
            </a:pPr>
            <a:r>
              <a:rPr b="0" lang="en-US"/>
              <a:t>Qualitative (more)</a:t>
            </a:r>
            <a:endParaRPr/>
          </a:p>
          <a:p>
            <a:pPr indent="-342900" lvl="0" marL="342900" rtl="0" algn="l">
              <a:spcBef>
                <a:spcPts val="1000"/>
              </a:spcBef>
              <a:spcAft>
                <a:spcPts val="0"/>
              </a:spcAft>
              <a:buClr>
                <a:schemeClr val="dk1"/>
              </a:buClr>
              <a:buSzPts val="2000"/>
              <a:buFont typeface="Arial"/>
              <a:buChar char="•"/>
            </a:pPr>
            <a:r>
              <a:rPr b="0" lang="en-US"/>
              <a:t>Quantitative (less)</a:t>
            </a:r>
            <a:endParaRPr/>
          </a:p>
          <a:p>
            <a:pPr indent="0" lvl="0" marL="0" rtl="0" algn="l">
              <a:spcBef>
                <a:spcPts val="1000"/>
              </a:spcBef>
              <a:spcAft>
                <a:spcPts val="0"/>
              </a:spcAft>
              <a:buClr>
                <a:schemeClr val="dk1"/>
              </a:buClr>
              <a:buSzPts val="2000"/>
              <a:buNone/>
            </a:pPr>
            <a:r>
              <a:t/>
            </a:r>
            <a:endParaRPr b="0"/>
          </a:p>
          <a:p>
            <a:pPr indent="0" lvl="0" marL="0" rtl="0" algn="l">
              <a:spcBef>
                <a:spcPts val="1000"/>
              </a:spcBef>
              <a:spcAft>
                <a:spcPts val="0"/>
              </a:spcAft>
              <a:buClr>
                <a:schemeClr val="dk1"/>
              </a:buClr>
              <a:buSzPts val="2000"/>
              <a:buNone/>
            </a:pPr>
            <a:r>
              <a:rPr lang="en-US"/>
              <a:t>Currently scheduled for early-March and mid-April</a:t>
            </a:r>
            <a:endParaRPr/>
          </a:p>
          <a:p>
            <a:pPr indent="-342900" lvl="0" marL="342900" rtl="0" algn="l">
              <a:spcBef>
                <a:spcPts val="1000"/>
              </a:spcBef>
              <a:spcAft>
                <a:spcPts val="0"/>
              </a:spcAft>
              <a:buClr>
                <a:schemeClr val="dk1"/>
              </a:buClr>
              <a:buSzPts val="2000"/>
              <a:buFont typeface="Arial"/>
              <a:buChar char="•"/>
            </a:pPr>
            <a:r>
              <a:rPr b="0" lang="en-US"/>
              <a:t>May change, but will nail down exact dates soon.</a:t>
            </a:r>
            <a:endParaRPr/>
          </a:p>
          <a:p>
            <a:pPr indent="0" lvl="0" marL="0" rtl="0" algn="l">
              <a:spcBef>
                <a:spcPts val="1000"/>
              </a:spcBef>
              <a:spcAft>
                <a:spcPts val="0"/>
              </a:spcAft>
              <a:buClr>
                <a:schemeClr val="dk1"/>
              </a:buClr>
              <a:buSzPts val="2000"/>
              <a:buNone/>
            </a:pPr>
            <a:r>
              <a:t/>
            </a:r>
            <a:endParaRPr b="0"/>
          </a:p>
        </p:txBody>
      </p:sp>
      <p:sp>
        <p:nvSpPr>
          <p:cNvPr id="284" name="Google Shape;284;p29"/>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85" name="Google Shape;285;p29"/>
          <p:cNvPicPr preferRelativeResize="0"/>
          <p:nvPr/>
        </p:nvPicPr>
        <p:blipFill rotWithShape="1">
          <a:blip r:embed="rId3">
            <a:alphaModFix/>
          </a:blip>
          <a:srcRect b="0" l="0" r="0" t="0"/>
          <a:stretch/>
        </p:blipFill>
        <p:spPr>
          <a:xfrm>
            <a:off x="8437880" y="2486978"/>
            <a:ext cx="2331720" cy="2331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GRADE #4: MINI-TUTORIAL</a:t>
            </a:r>
            <a:endParaRPr/>
          </a:p>
        </p:txBody>
      </p:sp>
      <p:sp>
        <p:nvSpPr>
          <p:cNvPr id="292" name="Google Shape;292;p30"/>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lang="en-US"/>
              <a:t>In lieu of a final exam, you’ll create a mini-tutorial that:</a:t>
            </a:r>
            <a:endParaRPr/>
          </a:p>
          <a:p>
            <a:pPr indent="-333375" lvl="0" marL="342900" rtl="0" algn="l">
              <a:spcBef>
                <a:spcPts val="1000"/>
              </a:spcBef>
              <a:spcAft>
                <a:spcPts val="0"/>
              </a:spcAft>
              <a:buClr>
                <a:schemeClr val="dk1"/>
              </a:buClr>
              <a:buSzPct val="100000"/>
              <a:buFont typeface="Arial"/>
              <a:buChar char="•"/>
            </a:pPr>
            <a:r>
              <a:rPr b="0" lang="en-US"/>
              <a:t>Identifies a raw data source</a:t>
            </a:r>
            <a:endParaRPr/>
          </a:p>
          <a:p>
            <a:pPr indent="-333375" lvl="0" marL="342900" rtl="0" algn="l">
              <a:spcBef>
                <a:spcPts val="1000"/>
              </a:spcBef>
              <a:spcAft>
                <a:spcPts val="0"/>
              </a:spcAft>
              <a:buClr>
                <a:schemeClr val="dk1"/>
              </a:buClr>
              <a:buSzPct val="100000"/>
              <a:buFont typeface="Arial"/>
              <a:buChar char="•"/>
            </a:pPr>
            <a:r>
              <a:rPr b="0" lang="en-US"/>
              <a:t>Processes and stores that data</a:t>
            </a:r>
            <a:endParaRPr/>
          </a:p>
          <a:p>
            <a:pPr indent="-333375" lvl="0" marL="342900" rtl="0" algn="l">
              <a:spcBef>
                <a:spcPts val="1000"/>
              </a:spcBef>
              <a:spcAft>
                <a:spcPts val="0"/>
              </a:spcAft>
              <a:buClr>
                <a:schemeClr val="dk1"/>
              </a:buClr>
              <a:buSzPct val="100000"/>
              <a:buFont typeface="Arial"/>
              <a:buChar char="•"/>
            </a:pPr>
            <a:r>
              <a:rPr b="0" lang="en-US"/>
              <a:t>Performs exploratory data analysis &amp; visualization</a:t>
            </a:r>
            <a:endParaRPr/>
          </a:p>
          <a:p>
            <a:pPr indent="-333375" lvl="0" marL="342900" rtl="0" algn="l">
              <a:spcBef>
                <a:spcPts val="1000"/>
              </a:spcBef>
              <a:spcAft>
                <a:spcPts val="0"/>
              </a:spcAft>
              <a:buClr>
                <a:schemeClr val="dk1"/>
              </a:buClr>
              <a:buSzPct val="100000"/>
              <a:buFont typeface="Arial"/>
              <a:buChar char="•"/>
            </a:pPr>
            <a:r>
              <a:rPr b="0" lang="en-US"/>
              <a:t>Derives insight(s) using statistics and ML</a:t>
            </a:r>
            <a:endParaRPr/>
          </a:p>
          <a:p>
            <a:pPr indent="-333375" lvl="0" marL="342900" rtl="0" algn="l">
              <a:spcBef>
                <a:spcPts val="1000"/>
              </a:spcBef>
              <a:spcAft>
                <a:spcPts val="0"/>
              </a:spcAft>
              <a:buClr>
                <a:schemeClr val="dk1"/>
              </a:buClr>
              <a:buSzPct val="100000"/>
              <a:buFont typeface="Arial"/>
              <a:buChar char="•"/>
            </a:pPr>
            <a:r>
              <a:rPr b="0" lang="en-US"/>
              <a:t>Communicates those insights as actionable text</a:t>
            </a:r>
            <a:endParaRPr/>
          </a:p>
          <a:p>
            <a:pPr indent="0" lvl="0" marL="0" rtl="0" algn="l">
              <a:spcBef>
                <a:spcPts val="1000"/>
              </a:spcBef>
              <a:spcAft>
                <a:spcPts val="0"/>
              </a:spcAft>
              <a:buClr>
                <a:schemeClr val="dk1"/>
              </a:buClr>
              <a:buSzPct val="100000"/>
              <a:buNone/>
            </a:pPr>
            <a:r>
              <a:rPr lang="en-US"/>
              <a:t>Individual or group project – see rubric for exact details, more information.</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rPr lang="en-US"/>
              <a:t>Will be a couple of checkpoints to ensure you are on the right path!</a:t>
            </a:r>
            <a:endParaRPr/>
          </a:p>
          <a:p>
            <a:pPr indent="0" lvl="0" marL="0" rtl="0" algn="l">
              <a:spcBef>
                <a:spcPts val="1000"/>
              </a:spcBef>
              <a:spcAft>
                <a:spcPts val="0"/>
              </a:spcAft>
              <a:buClr>
                <a:schemeClr val="dk1"/>
              </a:buClr>
              <a:buSzPct val="100000"/>
              <a:buNone/>
            </a:pPr>
            <a:r>
              <a:t/>
            </a:r>
            <a:endParaRPr/>
          </a:p>
          <a:p>
            <a:pPr indent="0" lvl="0" marL="0" rtl="0" algn="l">
              <a:spcBef>
                <a:spcPts val="1000"/>
              </a:spcBef>
              <a:spcAft>
                <a:spcPts val="0"/>
              </a:spcAft>
              <a:buClr>
                <a:schemeClr val="dk1"/>
              </a:buClr>
              <a:buSzPct val="100000"/>
              <a:buNone/>
            </a:pPr>
            <a:r>
              <a:rPr lang="en-US"/>
              <a:t>Will be </a:t>
            </a:r>
            <a:r>
              <a:rPr lang="en-US">
                <a:solidFill>
                  <a:schemeClr val="dk2"/>
                </a:solidFill>
              </a:rPr>
              <a:t>hosted publicly </a:t>
            </a:r>
            <a:r>
              <a:rPr lang="en-US"/>
              <a:t>online (GitHub Pages) and will </a:t>
            </a:r>
            <a:r>
              <a:rPr lang="en-US">
                <a:solidFill>
                  <a:schemeClr val="dk2"/>
                </a:solidFill>
              </a:rPr>
              <a:t>strengthen your portfolio</a:t>
            </a:r>
            <a:r>
              <a:rPr lang="en-US"/>
              <a:t>.</a:t>
            </a:r>
            <a:endParaRPr/>
          </a:p>
          <a:p>
            <a:pPr indent="0" lvl="0" marL="0" rtl="0" algn="l">
              <a:spcBef>
                <a:spcPts val="1000"/>
              </a:spcBef>
              <a:spcAft>
                <a:spcPts val="0"/>
              </a:spcAft>
              <a:buClr>
                <a:schemeClr val="dk1"/>
              </a:buClr>
              <a:buSzPct val="100000"/>
              <a:buNone/>
            </a:pPr>
            <a:r>
              <a:t/>
            </a:r>
            <a:endParaRPr/>
          </a:p>
        </p:txBody>
      </p:sp>
      <p:sp>
        <p:nvSpPr>
          <p:cNvPr id="293" name="Google Shape;293;p30"/>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READY-MADE DATASET REPOSITORIES</a:t>
            </a:r>
            <a:endParaRPr/>
          </a:p>
        </p:txBody>
      </p:sp>
      <p:sp>
        <p:nvSpPr>
          <p:cNvPr id="299" name="Google Shape;299;p31"/>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chemeClr val="dk1"/>
              </a:buClr>
              <a:buSzPct val="100000"/>
              <a:buNone/>
            </a:pPr>
            <a:r>
              <a:rPr lang="en-US" u="sng">
                <a:solidFill>
                  <a:schemeClr val="hlink"/>
                </a:solidFill>
                <a:hlinkClick r:id="rId3"/>
              </a:rPr>
              <a:t>https://www.data.gov/</a:t>
            </a:r>
            <a:endParaRPr/>
          </a:p>
          <a:p>
            <a:pPr indent="-342900" lvl="0" marL="342900" rtl="0" algn="l">
              <a:spcBef>
                <a:spcPts val="970"/>
              </a:spcBef>
              <a:spcAft>
                <a:spcPts val="0"/>
              </a:spcAft>
              <a:buClr>
                <a:schemeClr val="dk1"/>
              </a:buClr>
              <a:buSzPct val="100000"/>
              <a:buFont typeface="Arial"/>
              <a:buChar char="•"/>
            </a:pPr>
            <a:r>
              <a:rPr b="0" lang="en-US"/>
              <a:t>US-centric agriculture, climate, education, energy, finance, health, manufacturing data, …</a:t>
            </a:r>
            <a:endParaRPr b="0"/>
          </a:p>
          <a:p>
            <a:pPr indent="0" lvl="0" marL="0" rtl="0" algn="l">
              <a:spcBef>
                <a:spcPts val="970"/>
              </a:spcBef>
              <a:spcAft>
                <a:spcPts val="0"/>
              </a:spcAft>
              <a:buClr>
                <a:schemeClr val="dk1"/>
              </a:buClr>
              <a:buSzPct val="100000"/>
              <a:buNone/>
            </a:pPr>
            <a:r>
              <a:rPr lang="en-US" u="sng">
                <a:solidFill>
                  <a:schemeClr val="hlink"/>
                </a:solidFill>
                <a:hlinkClick r:id="rId4"/>
              </a:rPr>
              <a:t>https://cloud.google.com/bigquery/public-data/</a:t>
            </a:r>
            <a:endParaRPr/>
          </a:p>
          <a:p>
            <a:pPr indent="-342900" lvl="0" marL="342900" rtl="0" algn="l">
              <a:spcBef>
                <a:spcPts val="970"/>
              </a:spcBef>
              <a:spcAft>
                <a:spcPts val="0"/>
              </a:spcAft>
              <a:buClr>
                <a:schemeClr val="dk1"/>
              </a:buClr>
              <a:buSzPct val="100000"/>
              <a:buFont typeface="Arial"/>
              <a:buChar char="•"/>
            </a:pPr>
            <a:r>
              <a:rPr b="0" lang="en-US"/>
              <a:t>BigQuery (Google Cloud) public datasets (bikeshare, GitHub, Hacker News, Form 990 non-profits, NOAA, …)</a:t>
            </a:r>
            <a:endParaRPr/>
          </a:p>
          <a:p>
            <a:pPr indent="0" lvl="0" marL="0" rtl="0" algn="l">
              <a:spcBef>
                <a:spcPts val="970"/>
              </a:spcBef>
              <a:spcAft>
                <a:spcPts val="0"/>
              </a:spcAft>
              <a:buClr>
                <a:schemeClr val="dk1"/>
              </a:buClr>
              <a:buSzPct val="100000"/>
              <a:buNone/>
            </a:pPr>
            <a:r>
              <a:rPr lang="en-US" u="sng">
                <a:solidFill>
                  <a:schemeClr val="hlink"/>
                </a:solidFill>
                <a:hlinkClick r:id="rId5"/>
              </a:rPr>
              <a:t>https://www.kaggle.com/datasets</a:t>
            </a:r>
            <a:endParaRPr/>
          </a:p>
          <a:p>
            <a:pPr indent="-342900" lvl="0" marL="342900" rtl="0" algn="l">
              <a:spcBef>
                <a:spcPts val="970"/>
              </a:spcBef>
              <a:spcAft>
                <a:spcPts val="0"/>
              </a:spcAft>
              <a:buClr>
                <a:schemeClr val="dk1"/>
              </a:buClr>
              <a:buSzPct val="100000"/>
              <a:buFont typeface="Arial"/>
              <a:buChar char="•"/>
            </a:pPr>
            <a:r>
              <a:rPr b="0" lang="en-US"/>
              <a:t>Microsoft-owned, various (Billboard Top 100 lyrics, credit card fraud, crime in Chicago, global terrorism, world happiness, …)</a:t>
            </a:r>
            <a:endParaRPr/>
          </a:p>
          <a:p>
            <a:pPr indent="0" lvl="0" marL="0" rtl="0" algn="l">
              <a:spcBef>
                <a:spcPts val="970"/>
              </a:spcBef>
              <a:spcAft>
                <a:spcPts val="0"/>
              </a:spcAft>
              <a:buClr>
                <a:schemeClr val="dk1"/>
              </a:buClr>
              <a:buSzPct val="100000"/>
              <a:buNone/>
            </a:pPr>
            <a:r>
              <a:rPr lang="en-US" u="sng">
                <a:solidFill>
                  <a:schemeClr val="hlink"/>
                </a:solidFill>
                <a:hlinkClick r:id="rId6"/>
              </a:rPr>
              <a:t>https://aws.amazon.com/public-datasets/</a:t>
            </a:r>
            <a:endParaRPr/>
          </a:p>
          <a:p>
            <a:pPr indent="-342900" lvl="0" marL="342900" rtl="0" algn="l">
              <a:spcBef>
                <a:spcPts val="970"/>
              </a:spcBef>
              <a:spcAft>
                <a:spcPts val="0"/>
              </a:spcAft>
              <a:buClr>
                <a:schemeClr val="dk1"/>
              </a:buClr>
              <a:buSzPct val="100000"/>
              <a:buFont typeface="Arial"/>
              <a:buChar char="•"/>
            </a:pPr>
            <a:r>
              <a:rPr b="0" lang="en-US"/>
              <a:t>AWS-hosted, various (NASA, a bunch of genome stuff, Google Books n-grams, Multimedia Commons, …)</a:t>
            </a:r>
            <a:endParaRPr/>
          </a:p>
          <a:p>
            <a:pPr indent="-225425" lvl="0" marL="342900" rtl="0" algn="l">
              <a:spcBef>
                <a:spcPts val="970"/>
              </a:spcBef>
              <a:spcAft>
                <a:spcPts val="0"/>
              </a:spcAft>
              <a:buClr>
                <a:schemeClr val="dk1"/>
              </a:buClr>
              <a:buSzPct val="100000"/>
              <a:buFont typeface="Arial"/>
              <a:buNone/>
            </a:pPr>
            <a:r>
              <a:t/>
            </a:r>
            <a:endParaRPr/>
          </a:p>
        </p:txBody>
      </p:sp>
      <p:sp>
        <p:nvSpPr>
          <p:cNvPr id="300" name="Google Shape;300;p3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NEW DATASET IDEAS</a:t>
            </a:r>
            <a:endParaRPr/>
          </a:p>
        </p:txBody>
      </p:sp>
      <p:sp>
        <p:nvSpPr>
          <p:cNvPr id="306" name="Google Shape;306;p32"/>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Fraternal Order of Police vs Black Lives Matter</a:t>
            </a:r>
            <a:endParaRPr/>
          </a:p>
          <a:p>
            <a:pPr indent="0" lvl="0" marL="0" rtl="0" algn="l">
              <a:spcBef>
                <a:spcPts val="1000"/>
              </a:spcBef>
              <a:spcAft>
                <a:spcPts val="0"/>
              </a:spcAft>
              <a:buClr>
                <a:schemeClr val="dk1"/>
              </a:buClr>
              <a:buSzPts val="2000"/>
              <a:buNone/>
            </a:pPr>
            <a:r>
              <a:rPr lang="en-US"/>
              <a:t>Linking finance data to ${anything_else}</a:t>
            </a:r>
            <a:endParaRPr/>
          </a:p>
          <a:p>
            <a:pPr indent="0" lvl="0" marL="0" rtl="0" algn="l">
              <a:spcBef>
                <a:spcPts val="1000"/>
              </a:spcBef>
              <a:spcAft>
                <a:spcPts val="0"/>
              </a:spcAft>
              <a:buClr>
                <a:schemeClr val="dk1"/>
              </a:buClr>
              <a:buSzPts val="2000"/>
              <a:buNone/>
            </a:pPr>
            <a:r>
              <a:rPr lang="en-US"/>
              <a:t>Something having to do with Pokémon statistics?</a:t>
            </a:r>
            <a:endParaRPr/>
          </a:p>
          <a:p>
            <a:pPr indent="0" lvl="0" marL="0" rtl="0" algn="l">
              <a:spcBef>
                <a:spcPts val="1000"/>
              </a:spcBef>
              <a:spcAft>
                <a:spcPts val="0"/>
              </a:spcAft>
              <a:buClr>
                <a:schemeClr val="dk1"/>
              </a:buClr>
              <a:buSzPts val="2000"/>
              <a:buNone/>
            </a:pPr>
            <a:r>
              <a:rPr lang="en-US"/>
              <a:t>Look through </a:t>
            </a:r>
            <a:r>
              <a:rPr lang="en-US" u="sng">
                <a:solidFill>
                  <a:schemeClr val="hlink"/>
                </a:solidFill>
                <a:hlinkClick r:id="rId3"/>
              </a:rPr>
              <a:t>http://www.alexa.com/topsites</a:t>
            </a:r>
            <a:r>
              <a:rPr lang="en-US"/>
              <a:t> and scrape something interesting!</a:t>
            </a:r>
            <a:endParaRPr/>
          </a:p>
          <a:p>
            <a:pPr indent="0" lvl="0" marL="0" rtl="0" algn="l">
              <a:spcBef>
                <a:spcPts val="1000"/>
              </a:spcBef>
              <a:spcAft>
                <a:spcPts val="0"/>
              </a:spcAft>
              <a:buClr>
                <a:schemeClr val="dk1"/>
              </a:buClr>
              <a:buSzPts val="2000"/>
              <a:buNone/>
            </a:pPr>
            <a:r>
              <a:rPr lang="en-US"/>
              <a:t>University of Maryland-related, or College Park-related, stuff</a:t>
            </a:r>
            <a:endParaRPr/>
          </a:p>
          <a:p>
            <a:pPr indent="-342900" lvl="0" marL="342900" rtl="0" algn="l">
              <a:spcBef>
                <a:spcPts val="1000"/>
              </a:spcBef>
              <a:spcAft>
                <a:spcPts val="0"/>
              </a:spcAft>
              <a:buClr>
                <a:schemeClr val="dk1"/>
              </a:buClr>
              <a:buSzPts val="2000"/>
              <a:buFont typeface="Arial"/>
              <a:buChar char="•"/>
            </a:pPr>
            <a:r>
              <a:rPr b="0" lang="en-US"/>
              <a:t>Check out </a:t>
            </a:r>
            <a:r>
              <a:rPr b="0" lang="en-US" u="sng">
                <a:solidFill>
                  <a:schemeClr val="hlink"/>
                </a:solidFill>
                <a:hlinkClick r:id="rId4"/>
              </a:rPr>
              <a:t>http://umd.io/</a:t>
            </a:r>
            <a:r>
              <a:rPr b="0" lang="en-US"/>
              <a:t> – open source project; maybe your data collection and cleaning scripts can be added to this!</a:t>
            </a:r>
            <a:endParaRPr/>
          </a:p>
          <a:p>
            <a:pPr indent="0" lvl="0" marL="0" rtl="0" algn="l">
              <a:spcBef>
                <a:spcPts val="1000"/>
              </a:spcBef>
              <a:spcAft>
                <a:spcPts val="0"/>
              </a:spcAft>
              <a:buClr>
                <a:schemeClr val="dk2"/>
              </a:buClr>
              <a:buSzPts val="2000"/>
              <a:buNone/>
            </a:pPr>
            <a:r>
              <a:rPr lang="en-US">
                <a:solidFill>
                  <a:schemeClr val="dk2"/>
                </a:solidFill>
              </a:rPr>
              <a:t>Honestly, pretty much anything!  Just document everything.</a:t>
            </a:r>
            <a:endParaRPr/>
          </a:p>
          <a:p>
            <a:pPr indent="0" lvl="0" marL="0" rtl="0" algn="l">
              <a:spcBef>
                <a:spcPts val="1000"/>
              </a:spcBef>
              <a:spcAft>
                <a:spcPts val="0"/>
              </a:spcAft>
              <a:buClr>
                <a:schemeClr val="dk1"/>
              </a:buClr>
              <a:buSzPts val="2000"/>
              <a:buNone/>
            </a:pPr>
            <a:r>
              <a:t/>
            </a:r>
            <a:endParaRPr/>
          </a:p>
        </p:txBody>
      </p:sp>
      <p:sp>
        <p:nvSpPr>
          <p:cNvPr id="307" name="Google Shape;307;p32"/>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08" name="Google Shape;308;p32"/>
          <p:cNvPicPr preferRelativeResize="0"/>
          <p:nvPr/>
        </p:nvPicPr>
        <p:blipFill rotWithShape="1">
          <a:blip r:embed="rId5">
            <a:alphaModFix/>
          </a:blip>
          <a:srcRect b="0" l="0" r="0" t="0"/>
          <a:stretch/>
        </p:blipFill>
        <p:spPr>
          <a:xfrm>
            <a:off x="7819558" y="163603"/>
            <a:ext cx="2566774" cy="1766796"/>
          </a:xfrm>
          <a:prstGeom prst="roundRect">
            <a:avLst>
              <a:gd fmla="val 8594" name="adj"/>
            </a:avLst>
          </a:prstGeom>
          <a:solidFill>
            <a:srgbClr val="ECECEC"/>
          </a:solidFill>
          <a:ln>
            <a:noFill/>
          </a:ln>
        </p:spPr>
      </p:pic>
      <p:sp>
        <p:nvSpPr>
          <p:cNvPr id="309" name="Google Shape;309;p32"/>
          <p:cNvSpPr/>
          <p:nvPr/>
        </p:nvSpPr>
        <p:spPr>
          <a:xfrm>
            <a:off x="2496460" y="5646060"/>
            <a:ext cx="7257143" cy="943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Reproducibility!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7" name="Google Shape;107;p15"/>
          <p:cNvSpPr/>
          <p:nvPr/>
        </p:nvSpPr>
        <p:spPr>
          <a:xfrm>
            <a:off x="444475" y="367194"/>
            <a:ext cx="11159094" cy="540618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Data science is the application of </a:t>
            </a:r>
            <a:r>
              <a:rPr lang="en-US" sz="4800">
                <a:solidFill>
                  <a:schemeClr val="dk2"/>
                </a:solidFill>
                <a:latin typeface="Arial"/>
                <a:ea typeface="Arial"/>
                <a:cs typeface="Arial"/>
                <a:sym typeface="Arial"/>
              </a:rPr>
              <a:t>computational</a:t>
            </a:r>
            <a:r>
              <a:rPr lang="en-US" sz="4800">
                <a:solidFill>
                  <a:schemeClr val="lt1"/>
                </a:solidFill>
                <a:latin typeface="Arial"/>
                <a:ea typeface="Arial"/>
                <a:cs typeface="Arial"/>
                <a:sym typeface="Arial"/>
              </a:rPr>
              <a:t> and </a:t>
            </a:r>
            <a:r>
              <a:rPr lang="en-US" sz="4800">
                <a:solidFill>
                  <a:schemeClr val="dk2"/>
                </a:solidFill>
                <a:latin typeface="Arial"/>
                <a:ea typeface="Arial"/>
                <a:cs typeface="Arial"/>
                <a:sym typeface="Arial"/>
              </a:rPr>
              <a:t>statistical</a:t>
            </a:r>
            <a:r>
              <a:rPr lang="en-US" sz="4800">
                <a:solidFill>
                  <a:schemeClr val="lt1"/>
                </a:solidFill>
                <a:latin typeface="Arial"/>
                <a:ea typeface="Arial"/>
                <a:cs typeface="Arial"/>
                <a:sym typeface="Arial"/>
              </a:rPr>
              <a:t> techniques to address or gain [managerial or scientific] insight into some problem in the </a:t>
            </a:r>
            <a:r>
              <a:rPr lang="en-US" sz="4800">
                <a:solidFill>
                  <a:schemeClr val="dk2"/>
                </a:solidFill>
                <a:latin typeface="Arial"/>
                <a:ea typeface="Arial"/>
                <a:cs typeface="Arial"/>
                <a:sym typeface="Arial"/>
              </a:rPr>
              <a:t>real world</a:t>
            </a:r>
            <a:r>
              <a:rPr lang="en-US" sz="4800">
                <a:solidFill>
                  <a:schemeClr val="lt1"/>
                </a:solidFill>
                <a:latin typeface="Arial"/>
                <a:ea typeface="Arial"/>
                <a:cs typeface="Arial"/>
                <a:sym typeface="Arial"/>
              </a:rPr>
              <a:t>.</a:t>
            </a:r>
            <a:endParaRPr/>
          </a:p>
        </p:txBody>
      </p:sp>
      <p:sp>
        <p:nvSpPr>
          <p:cNvPr id="108" name="Google Shape;108;p15"/>
          <p:cNvSpPr txBox="1"/>
          <p:nvPr/>
        </p:nvSpPr>
        <p:spPr>
          <a:xfrm>
            <a:off x="1997804" y="5844475"/>
            <a:ext cx="805243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Zico Kolter</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Machine Learning Prof, CMU</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Chief Scientist of AI Research, Bosch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FINAL TUTORIAL</a:t>
            </a:r>
            <a:endParaRPr/>
          </a:p>
        </p:txBody>
      </p:sp>
      <p:sp>
        <p:nvSpPr>
          <p:cNvPr id="315" name="Google Shape;315;p33"/>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Deliverable: URL of your own GitHub Pages site hosting an .ipynb/.html export of your final tutorial</a:t>
            </a:r>
            <a:endParaRPr/>
          </a:p>
          <a:p>
            <a:pPr indent="-342900" lvl="0" marL="342900" rtl="0" algn="l">
              <a:spcBef>
                <a:spcPts val="1000"/>
              </a:spcBef>
              <a:spcAft>
                <a:spcPts val="0"/>
              </a:spcAft>
              <a:buClr>
                <a:schemeClr val="dk1"/>
              </a:buClr>
              <a:buSzPts val="2000"/>
              <a:buFont typeface="Arial"/>
              <a:buChar char="•"/>
            </a:pPr>
            <a:r>
              <a:rPr b="0" lang="en-US" u="sng">
                <a:solidFill>
                  <a:schemeClr val="hlink"/>
                </a:solidFill>
                <a:hlinkClick r:id="rId3"/>
              </a:rPr>
              <a:t>https://pages.github.com/</a:t>
            </a:r>
            <a:r>
              <a:rPr b="0" lang="en-US"/>
              <a:t>   – make a GitHub account, too!</a:t>
            </a:r>
            <a:endParaRPr/>
          </a:p>
          <a:p>
            <a:pPr indent="-342900" lvl="0" marL="342900" rtl="0" algn="l">
              <a:spcBef>
                <a:spcPts val="1000"/>
              </a:spcBef>
              <a:spcAft>
                <a:spcPts val="0"/>
              </a:spcAft>
              <a:buClr>
                <a:schemeClr val="dk1"/>
              </a:buClr>
              <a:buSzPts val="2000"/>
              <a:buFont typeface="Arial"/>
              <a:buChar char="•"/>
            </a:pPr>
            <a:r>
              <a:rPr b="0" lang="en-US" u="sng">
                <a:solidFill>
                  <a:schemeClr val="hlink"/>
                </a:solidFill>
                <a:hlinkClick r:id="rId4"/>
              </a:rPr>
              <a:t>https://github.com/blog/1995-github-jupyter-notebooks-3</a:t>
            </a:r>
            <a:endParaRPr b="0"/>
          </a:p>
          <a:p>
            <a:pPr indent="0" lvl="0" marL="0" rtl="0" algn="l">
              <a:spcBef>
                <a:spcPts val="1000"/>
              </a:spcBef>
              <a:spcAft>
                <a:spcPts val="0"/>
              </a:spcAft>
              <a:buClr>
                <a:schemeClr val="dk1"/>
              </a:buClr>
              <a:buSzPts val="2000"/>
              <a:buNone/>
            </a:pPr>
            <a:r>
              <a:rPr lang="en-US"/>
              <a:t>The project itself:</a:t>
            </a:r>
            <a:endParaRPr/>
          </a:p>
          <a:p>
            <a:pPr indent="-342900" lvl="0" marL="342900" rtl="0" algn="l">
              <a:spcBef>
                <a:spcPts val="1000"/>
              </a:spcBef>
              <a:spcAft>
                <a:spcPts val="0"/>
              </a:spcAft>
              <a:buClr>
                <a:schemeClr val="dk1"/>
              </a:buClr>
              <a:buSzPts val="2000"/>
              <a:buFont typeface="Arial"/>
              <a:buChar char="•"/>
            </a:pPr>
            <a:r>
              <a:rPr b="0" lang="en-US"/>
              <a:t>~1500+ words of Markdown prose</a:t>
            </a:r>
            <a:endParaRPr/>
          </a:p>
          <a:p>
            <a:pPr indent="-342900" lvl="0" marL="342900" rtl="0" algn="l">
              <a:spcBef>
                <a:spcPts val="1000"/>
              </a:spcBef>
              <a:spcAft>
                <a:spcPts val="0"/>
              </a:spcAft>
              <a:buClr>
                <a:schemeClr val="dk1"/>
              </a:buClr>
              <a:buSzPts val="2000"/>
              <a:buFont typeface="Arial"/>
              <a:buChar char="•"/>
            </a:pPr>
            <a:r>
              <a:rPr b="0" lang="en-US"/>
              <a:t>~150+ lines of Python </a:t>
            </a:r>
            <a:endParaRPr/>
          </a:p>
          <a:p>
            <a:pPr indent="-342900" lvl="0" marL="342900" rtl="0" algn="l">
              <a:spcBef>
                <a:spcPts val="1000"/>
              </a:spcBef>
              <a:spcAft>
                <a:spcPts val="0"/>
              </a:spcAft>
              <a:buClr>
                <a:schemeClr val="dk1"/>
              </a:buClr>
              <a:buSzPts val="2000"/>
              <a:buFont typeface="Arial"/>
              <a:buChar char="•"/>
            </a:pPr>
            <a:r>
              <a:rPr b="0" lang="en-US"/>
              <a:t>Should be viewable as a </a:t>
            </a:r>
            <a:r>
              <a:rPr lang="en-US"/>
              <a:t>static webpage </a:t>
            </a:r>
            <a:r>
              <a:rPr b="0" lang="en-US"/>
              <a:t>– that is, if I (or anyone else) opens the link up, everything should render and I shouldn’t have to run any cells to generate output</a:t>
            </a:r>
            <a:endParaRPr/>
          </a:p>
          <a:p>
            <a:pPr indent="0" lvl="0" marL="0" rtl="0" algn="l">
              <a:spcBef>
                <a:spcPts val="1000"/>
              </a:spcBef>
              <a:spcAft>
                <a:spcPts val="0"/>
              </a:spcAft>
              <a:buClr>
                <a:schemeClr val="dk1"/>
              </a:buClr>
              <a:buSzPts val="2000"/>
              <a:buNone/>
            </a:pPr>
            <a:r>
              <a:rPr lang="en-US"/>
              <a:t>Rubric with more details &amp; example tutorials linked to from website!!</a:t>
            </a:r>
            <a:endParaRPr/>
          </a:p>
        </p:txBody>
      </p:sp>
      <p:sp>
        <p:nvSpPr>
          <p:cNvPr id="316" name="Google Shape;316;p3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FINAL TUTORIAL RUBRIC</a:t>
            </a:r>
            <a:endParaRPr/>
          </a:p>
        </p:txBody>
      </p:sp>
      <p:sp>
        <p:nvSpPr>
          <p:cNvPr id="322" name="Google Shape;322;p34"/>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000"/>
              <a:buNone/>
            </a:pPr>
            <a:r>
              <a:rPr lang="en-US"/>
              <a:t>The TAs and I will grade on a scale of 1-10: </a:t>
            </a:r>
            <a:endParaRPr/>
          </a:p>
          <a:p>
            <a:pPr indent="0" lvl="0" marL="0" rtl="0" algn="l">
              <a:spcBef>
                <a:spcPts val="1000"/>
              </a:spcBef>
              <a:spcAft>
                <a:spcPts val="0"/>
              </a:spcAft>
              <a:buClr>
                <a:schemeClr val="dk1"/>
              </a:buClr>
              <a:buSzPts val="2000"/>
              <a:buNone/>
            </a:pPr>
            <a:r>
              <a:rPr lang="en-US"/>
              <a:t>Motivation: </a:t>
            </a:r>
            <a:r>
              <a:rPr b="0" lang="en-US"/>
              <a:t>Does the tutorial make the reader believe the topic is important (a) in general and (b) with respect to data science?</a:t>
            </a:r>
            <a:endParaRPr/>
          </a:p>
          <a:p>
            <a:pPr indent="0" lvl="0" marL="0" rtl="0" algn="l">
              <a:spcBef>
                <a:spcPts val="1000"/>
              </a:spcBef>
              <a:spcAft>
                <a:spcPts val="0"/>
              </a:spcAft>
              <a:buClr>
                <a:schemeClr val="dk1"/>
              </a:buClr>
              <a:buSzPts val="2000"/>
              <a:buNone/>
            </a:pPr>
            <a:r>
              <a:rPr lang="en-US"/>
              <a:t>Understanding: </a:t>
            </a:r>
            <a:r>
              <a:rPr b="0" lang="en-US"/>
              <a:t>After reading the tutorial, does the reader understand the topic?</a:t>
            </a:r>
            <a:endParaRPr/>
          </a:p>
          <a:p>
            <a:pPr indent="0" lvl="0" marL="0" rtl="0" algn="l">
              <a:spcBef>
                <a:spcPts val="1000"/>
              </a:spcBef>
              <a:spcAft>
                <a:spcPts val="0"/>
              </a:spcAft>
              <a:buClr>
                <a:schemeClr val="dk1"/>
              </a:buClr>
              <a:buSzPts val="2000"/>
              <a:buNone/>
            </a:pPr>
            <a:r>
              <a:rPr lang="en-US"/>
              <a:t>Further resources: </a:t>
            </a:r>
            <a:r>
              <a:rPr b="0" lang="en-US"/>
              <a:t>Does the tutorial “call out” to other resources that would help the reader understand basic concepts, deep dive, related work, etc?</a:t>
            </a:r>
            <a:endParaRPr/>
          </a:p>
          <a:p>
            <a:pPr indent="0" lvl="0" marL="0" rtl="0" algn="l">
              <a:spcBef>
                <a:spcPts val="1000"/>
              </a:spcBef>
              <a:spcAft>
                <a:spcPts val="0"/>
              </a:spcAft>
              <a:buClr>
                <a:schemeClr val="dk1"/>
              </a:buClr>
              <a:buSzPts val="2000"/>
              <a:buNone/>
            </a:pPr>
            <a:r>
              <a:rPr lang="en-US"/>
              <a:t>Prose: </a:t>
            </a:r>
            <a:r>
              <a:rPr b="0" lang="en-US"/>
              <a:t>Does the prose in the Markdown portion of the .ipynb add to the reader’s understanding of the tutorial?</a:t>
            </a:r>
            <a:endParaRPr/>
          </a:p>
          <a:p>
            <a:pPr indent="0" lvl="0" marL="0" rtl="0" algn="l">
              <a:spcBef>
                <a:spcPts val="1000"/>
              </a:spcBef>
              <a:spcAft>
                <a:spcPts val="0"/>
              </a:spcAft>
              <a:buClr>
                <a:schemeClr val="dk1"/>
              </a:buClr>
              <a:buSzPts val="2000"/>
              <a:buNone/>
            </a:pPr>
            <a:r>
              <a:rPr lang="en-US"/>
              <a:t>Code: </a:t>
            </a:r>
            <a:r>
              <a:rPr b="0" lang="en-US"/>
              <a:t>Does the code help solidify understanding, is it well documented, and does it include helpful examples?</a:t>
            </a:r>
            <a:endParaRPr/>
          </a:p>
          <a:p>
            <a:pPr indent="0" lvl="0" marL="0" rtl="0" algn="l">
              <a:spcBef>
                <a:spcPts val="1000"/>
              </a:spcBef>
              <a:spcAft>
                <a:spcPts val="0"/>
              </a:spcAft>
              <a:buClr>
                <a:schemeClr val="dk1"/>
              </a:buClr>
              <a:buSzPts val="2000"/>
              <a:buNone/>
            </a:pPr>
            <a:r>
              <a:rPr lang="en-US"/>
              <a:t>Subjective Evaluation:</a:t>
            </a:r>
            <a:r>
              <a:rPr b="0" lang="en-US"/>
              <a:t> If somebody linked to this tutorial from Hacker News, would people actually read the whole thing?</a:t>
            </a:r>
            <a:endParaRPr/>
          </a:p>
        </p:txBody>
      </p:sp>
      <p:sp>
        <p:nvSpPr>
          <p:cNvPr id="323" name="Google Shape;323;p34"/>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4" name="Google Shape;324;p34"/>
          <p:cNvSpPr txBox="1"/>
          <p:nvPr/>
        </p:nvSpPr>
        <p:spPr>
          <a:xfrm>
            <a:off x="8974215" y="6531429"/>
            <a:ext cx="2635704"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600">
                <a:solidFill>
                  <a:schemeClr val="dk1"/>
                </a:solidFill>
                <a:latin typeface="Arial"/>
                <a:ea typeface="Arial"/>
                <a:cs typeface="Arial"/>
                <a:sym typeface="Arial"/>
              </a:rPr>
              <a:t>Thanks to: Zico Kolter</a:t>
            </a:r>
            <a:endParaRPr i="1" sz="1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CLASS PARTICIPATION</a:t>
            </a:r>
            <a:endParaRPr/>
          </a:p>
        </p:txBody>
      </p:sp>
      <p:sp>
        <p:nvSpPr>
          <p:cNvPr id="330" name="Google Shape;330;p35"/>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EA5A8"/>
              </a:buClr>
              <a:buSzPts val="2000"/>
              <a:buNone/>
            </a:pPr>
            <a:r>
              <a:rPr lang="en-US">
                <a:solidFill>
                  <a:srgbClr val="EEA5A8"/>
                </a:solidFill>
              </a:rPr>
              <a:t>Please</a:t>
            </a:r>
            <a:r>
              <a:rPr lang="en-US"/>
              <a:t> </a:t>
            </a:r>
            <a:r>
              <a:rPr lang="en-US">
                <a:solidFill>
                  <a:srgbClr val="E6797D"/>
                </a:solidFill>
              </a:rPr>
              <a:t>please</a:t>
            </a:r>
            <a:r>
              <a:rPr lang="en-US"/>
              <a:t> </a:t>
            </a:r>
            <a:r>
              <a:rPr lang="en-US">
                <a:solidFill>
                  <a:schemeClr val="dk2"/>
                </a:solidFill>
              </a:rPr>
              <a:t>please </a:t>
            </a:r>
            <a:r>
              <a:rPr lang="en-US">
                <a:solidFill>
                  <a:srgbClr val="9C1D22"/>
                </a:solidFill>
              </a:rPr>
              <a:t>please </a:t>
            </a:r>
            <a:r>
              <a:rPr lang="en-US">
                <a:solidFill>
                  <a:srgbClr val="681316"/>
                </a:solidFill>
              </a:rPr>
              <a:t>please</a:t>
            </a:r>
            <a:r>
              <a:rPr lang="en-US">
                <a:solidFill>
                  <a:srgbClr val="9C1D22"/>
                </a:solidFill>
              </a:rPr>
              <a:t> </a:t>
            </a:r>
            <a:r>
              <a:rPr lang="en-US"/>
              <a:t>do the required reading, if available, before attending class!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Be a stellar (class) citizen via:</a:t>
            </a:r>
            <a:endParaRPr/>
          </a:p>
          <a:p>
            <a:pPr indent="-342900" lvl="0" marL="342900" rtl="0" algn="l">
              <a:spcBef>
                <a:spcPts val="1000"/>
              </a:spcBef>
              <a:spcAft>
                <a:spcPts val="0"/>
              </a:spcAft>
              <a:buClr>
                <a:schemeClr val="dk1"/>
              </a:buClr>
              <a:buSzPts val="2000"/>
              <a:buFont typeface="Arial"/>
              <a:buChar char="•"/>
            </a:pPr>
            <a:r>
              <a:rPr b="0" lang="en-US"/>
              <a:t>Lecture participation</a:t>
            </a:r>
            <a:endParaRPr/>
          </a:p>
          <a:p>
            <a:pPr indent="-342900" lvl="0" marL="342900" rtl="0" algn="l">
              <a:spcBef>
                <a:spcPts val="1000"/>
              </a:spcBef>
              <a:spcAft>
                <a:spcPts val="0"/>
              </a:spcAft>
              <a:buClr>
                <a:schemeClr val="dk1"/>
              </a:buClr>
              <a:buSzPts val="2000"/>
              <a:buFont typeface="Arial"/>
              <a:buChar char="•"/>
            </a:pPr>
            <a:r>
              <a:rPr b="0" lang="en-US"/>
              <a:t>Piazza participation</a:t>
            </a:r>
            <a:endParaRPr/>
          </a:p>
          <a:p>
            <a:pPr indent="-342900" lvl="0" marL="342900" rtl="0" algn="l">
              <a:spcBef>
                <a:spcPts val="1000"/>
              </a:spcBef>
              <a:spcAft>
                <a:spcPts val="0"/>
              </a:spcAft>
              <a:buClr>
                <a:schemeClr val="dk1"/>
              </a:buClr>
              <a:buSzPts val="2000"/>
              <a:buFont typeface="Arial"/>
              <a:buChar char="•"/>
            </a:pPr>
            <a:r>
              <a:rPr b="0" lang="en-US"/>
              <a:t>Regular participation at office hours</a:t>
            </a:r>
            <a:endParaRPr/>
          </a:p>
          <a:p>
            <a:pPr indent="0" lvl="0" marL="0" rtl="0" algn="l">
              <a:spcBef>
                <a:spcPts val="1000"/>
              </a:spcBef>
              <a:spcAft>
                <a:spcPts val="0"/>
              </a:spcAft>
              <a:buClr>
                <a:schemeClr val="dk1"/>
              </a:buClr>
              <a:buSzPts val="2000"/>
              <a:buNone/>
            </a:pPr>
            <a:r>
              <a:t/>
            </a:r>
            <a:endParaRPr b="0"/>
          </a:p>
          <a:p>
            <a:pPr indent="0" lvl="0" marL="0" rtl="0" algn="l">
              <a:spcBef>
                <a:spcPts val="1000"/>
              </a:spcBef>
              <a:spcAft>
                <a:spcPts val="0"/>
              </a:spcAft>
              <a:buClr>
                <a:schemeClr val="dk1"/>
              </a:buClr>
              <a:buSzPts val="2000"/>
              <a:buNone/>
            </a:pPr>
            <a:r>
              <a:rPr lang="en-US"/>
              <a:t>Aim to ask/answer a question at least once every two weeks; or attend office hours at least once a month. I want to know your face!</a:t>
            </a:r>
            <a:endParaRPr/>
          </a:p>
        </p:txBody>
      </p:sp>
      <p:sp>
        <p:nvSpPr>
          <p:cNvPr id="331" name="Google Shape;331;p3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GRADE BREAKDOWN	</a:t>
            </a:r>
            <a:endParaRPr/>
          </a:p>
        </p:txBody>
      </p:sp>
      <p:sp>
        <p:nvSpPr>
          <p:cNvPr id="337" name="Google Shape;337;p36"/>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40% mini-projects:</a:t>
            </a:r>
            <a:endParaRPr/>
          </a:p>
          <a:p>
            <a:pPr indent="-342900" lvl="0" marL="342900" rtl="0" algn="l">
              <a:spcBef>
                <a:spcPts val="1000"/>
              </a:spcBef>
              <a:spcAft>
                <a:spcPts val="0"/>
              </a:spcAft>
              <a:buClr>
                <a:schemeClr val="dk1"/>
              </a:buClr>
              <a:buSzPts val="2000"/>
              <a:buFont typeface="Arial"/>
              <a:buChar char="•"/>
            </a:pPr>
            <a:r>
              <a:rPr lang="en-US"/>
              <a:t>There are 4 of them</a:t>
            </a:r>
            <a:endParaRPr/>
          </a:p>
          <a:p>
            <a:pPr indent="-342900" lvl="0" marL="342900" rtl="0" algn="l">
              <a:spcBef>
                <a:spcPts val="1000"/>
              </a:spcBef>
              <a:spcAft>
                <a:spcPts val="0"/>
              </a:spcAft>
              <a:buClr>
                <a:schemeClr val="dk1"/>
              </a:buClr>
              <a:buSzPts val="2000"/>
              <a:buFont typeface="Arial"/>
              <a:buChar char="•"/>
            </a:pPr>
            <a:r>
              <a:rPr lang="en-US"/>
              <a:t>Equal weighting @ 10%</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10% reading homeworks (aka weekly quizzes)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30% two midterms (15% each)</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20% final tutorial</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p:txBody>
      </p:sp>
      <p:sp>
        <p:nvSpPr>
          <p:cNvPr id="338" name="Google Shape;338;p36"/>
          <p:cNvSpPr/>
          <p:nvPr/>
        </p:nvSpPr>
        <p:spPr>
          <a:xfrm>
            <a:off x="5971607" y="3244334"/>
            <a:ext cx="37702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pic>
        <p:nvPicPr>
          <p:cNvPr id="339" name="Google Shape;339;p36"/>
          <p:cNvPicPr preferRelativeResize="0"/>
          <p:nvPr/>
        </p:nvPicPr>
        <p:blipFill rotWithShape="1">
          <a:blip r:embed="rId3">
            <a:alphaModFix/>
          </a:blip>
          <a:srcRect b="0" l="0" r="0" t="0"/>
          <a:stretch/>
        </p:blipFill>
        <p:spPr>
          <a:xfrm>
            <a:off x="5971607" y="2438311"/>
            <a:ext cx="4503210" cy="3002140"/>
          </a:xfrm>
          <a:prstGeom prst="rect">
            <a:avLst/>
          </a:prstGeom>
          <a:noFill/>
          <a:ln>
            <a:noFill/>
          </a:ln>
        </p:spPr>
      </p:pic>
      <p:sp>
        <p:nvSpPr>
          <p:cNvPr id="340" name="Google Shape;340;p3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41" name="Google Shape;341;p36"/>
          <p:cNvSpPr txBox="1"/>
          <p:nvPr/>
        </p:nvSpPr>
        <p:spPr>
          <a:xfrm>
            <a:off x="9196953" y="3658759"/>
            <a:ext cx="12122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SOME TECHNOLOGIES WE WILL USE (MOSTLY)</a:t>
            </a:r>
            <a:endParaRPr/>
          </a:p>
        </p:txBody>
      </p:sp>
      <p:sp>
        <p:nvSpPr>
          <p:cNvPr id="348" name="Google Shape;348;p3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49" name="Google Shape;349;p37"/>
          <p:cNvPicPr preferRelativeResize="0"/>
          <p:nvPr/>
        </p:nvPicPr>
        <p:blipFill rotWithShape="1">
          <a:blip r:embed="rId3">
            <a:alphaModFix/>
          </a:blip>
          <a:srcRect b="0" l="0" r="0" t="0"/>
          <a:stretch/>
        </p:blipFill>
        <p:spPr>
          <a:xfrm>
            <a:off x="1238181" y="1625917"/>
            <a:ext cx="5406461" cy="1826142"/>
          </a:xfrm>
          <a:prstGeom prst="rect">
            <a:avLst/>
          </a:prstGeom>
          <a:noFill/>
          <a:ln>
            <a:noFill/>
          </a:ln>
        </p:spPr>
      </p:pic>
      <p:pic>
        <p:nvPicPr>
          <p:cNvPr id="350" name="Google Shape;350;p37"/>
          <p:cNvPicPr preferRelativeResize="0"/>
          <p:nvPr/>
        </p:nvPicPr>
        <p:blipFill rotWithShape="1">
          <a:blip r:embed="rId4">
            <a:alphaModFix/>
          </a:blip>
          <a:srcRect b="0" l="0" r="0" t="0"/>
          <a:stretch/>
        </p:blipFill>
        <p:spPr>
          <a:xfrm>
            <a:off x="1402080" y="3078798"/>
            <a:ext cx="7620000" cy="1587500"/>
          </a:xfrm>
          <a:prstGeom prst="rect">
            <a:avLst/>
          </a:prstGeom>
          <a:noFill/>
          <a:ln>
            <a:noFill/>
          </a:ln>
        </p:spPr>
      </p:pic>
      <p:pic>
        <p:nvPicPr>
          <p:cNvPr id="351" name="Google Shape;351;p37"/>
          <p:cNvPicPr preferRelativeResize="0"/>
          <p:nvPr/>
        </p:nvPicPr>
        <p:blipFill rotWithShape="1">
          <a:blip r:embed="rId5">
            <a:alphaModFix/>
          </a:blip>
          <a:srcRect b="0" l="0" r="0" t="0"/>
          <a:stretch/>
        </p:blipFill>
        <p:spPr>
          <a:xfrm>
            <a:off x="7747317" y="3831908"/>
            <a:ext cx="2702560" cy="2702560"/>
          </a:xfrm>
          <a:prstGeom prst="rect">
            <a:avLst/>
          </a:prstGeom>
          <a:noFill/>
          <a:ln>
            <a:noFill/>
          </a:ln>
        </p:spPr>
      </p:pic>
      <p:pic>
        <p:nvPicPr>
          <p:cNvPr id="352" name="Google Shape;352;p37"/>
          <p:cNvPicPr preferRelativeResize="0"/>
          <p:nvPr/>
        </p:nvPicPr>
        <p:blipFill rotWithShape="1">
          <a:blip r:embed="rId6">
            <a:alphaModFix/>
          </a:blip>
          <a:srcRect b="0" l="0" r="0" t="0"/>
          <a:stretch/>
        </p:blipFill>
        <p:spPr>
          <a:xfrm>
            <a:off x="9605750" y="307838"/>
            <a:ext cx="1216493" cy="1216493"/>
          </a:xfrm>
          <a:prstGeom prst="rect">
            <a:avLst/>
          </a:prstGeom>
          <a:noFill/>
          <a:ln>
            <a:noFill/>
          </a:ln>
        </p:spPr>
      </p:pic>
      <p:pic>
        <p:nvPicPr>
          <p:cNvPr id="353" name="Google Shape;353;p37"/>
          <p:cNvPicPr preferRelativeResize="0"/>
          <p:nvPr/>
        </p:nvPicPr>
        <p:blipFill rotWithShape="1">
          <a:blip r:embed="rId7">
            <a:alphaModFix/>
          </a:blip>
          <a:srcRect b="0" l="0" r="0" t="0"/>
          <a:stretch/>
        </p:blipFill>
        <p:spPr>
          <a:xfrm>
            <a:off x="6946846" y="800073"/>
            <a:ext cx="2457429" cy="2068543"/>
          </a:xfrm>
          <a:prstGeom prst="rect">
            <a:avLst/>
          </a:prstGeom>
          <a:noFill/>
          <a:ln>
            <a:noFill/>
          </a:ln>
        </p:spPr>
      </p:pic>
      <p:pic>
        <p:nvPicPr>
          <p:cNvPr id="354" name="Google Shape;354;p37"/>
          <p:cNvPicPr preferRelativeResize="0"/>
          <p:nvPr/>
        </p:nvPicPr>
        <p:blipFill rotWithShape="1">
          <a:blip r:embed="rId8">
            <a:alphaModFix/>
          </a:blip>
          <a:srcRect b="0" l="0" r="0" t="0"/>
          <a:stretch/>
        </p:blipFill>
        <p:spPr>
          <a:xfrm>
            <a:off x="2699" y="3907824"/>
            <a:ext cx="9144000" cy="4422710"/>
          </a:xfrm>
          <a:prstGeom prst="rect">
            <a:avLst/>
          </a:prstGeom>
          <a:noFill/>
          <a:ln>
            <a:noFill/>
          </a:ln>
        </p:spPr>
      </p:pic>
      <p:pic>
        <p:nvPicPr>
          <p:cNvPr descr="NumPy - Wikipedia" id="355" name="Google Shape;355;p37"/>
          <p:cNvPicPr preferRelativeResize="0"/>
          <p:nvPr/>
        </p:nvPicPr>
        <p:blipFill rotWithShape="1">
          <a:blip r:embed="rId9">
            <a:alphaModFix/>
          </a:blip>
          <a:srcRect b="0" l="0" r="0" t="0"/>
          <a:stretch/>
        </p:blipFill>
        <p:spPr>
          <a:xfrm>
            <a:off x="8956353" y="5805469"/>
            <a:ext cx="2350653" cy="1052531"/>
          </a:xfrm>
          <a:prstGeom prst="rect">
            <a:avLst/>
          </a:prstGeom>
          <a:noFill/>
          <a:ln>
            <a:noFill/>
          </a:ln>
        </p:spPr>
      </p:pic>
      <p:pic>
        <p:nvPicPr>
          <p:cNvPr descr="Welcome to PyTorch Tutorials — PyTorch Tutorials 1.9.0+cu102 documentation" id="356" name="Google Shape;356;p37"/>
          <p:cNvPicPr preferRelativeResize="0"/>
          <p:nvPr/>
        </p:nvPicPr>
        <p:blipFill rotWithShape="1">
          <a:blip r:embed="rId10">
            <a:alphaModFix/>
          </a:blip>
          <a:srcRect b="0" l="0" r="0" t="0"/>
          <a:stretch/>
        </p:blipFill>
        <p:spPr>
          <a:xfrm>
            <a:off x="9022080" y="3237139"/>
            <a:ext cx="2705083" cy="661348"/>
          </a:xfrm>
          <a:prstGeom prst="rect">
            <a:avLst/>
          </a:prstGeom>
          <a:noFill/>
          <a:ln>
            <a:noFill/>
          </a:ln>
        </p:spPr>
      </p:pic>
      <p:pic>
        <p:nvPicPr>
          <p:cNvPr descr="NetworkX | Berkeley Institute for Data Science" id="357" name="Google Shape;357;p37"/>
          <p:cNvPicPr preferRelativeResize="0"/>
          <p:nvPr/>
        </p:nvPicPr>
        <p:blipFill rotWithShape="1">
          <a:blip r:embed="rId11">
            <a:alphaModFix/>
          </a:blip>
          <a:srcRect b="26557" l="0" r="0" t="27513"/>
          <a:stretch/>
        </p:blipFill>
        <p:spPr>
          <a:xfrm>
            <a:off x="152309" y="4481678"/>
            <a:ext cx="3690642" cy="9534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type="title"/>
          </p:nvPr>
        </p:nvSpPr>
        <p:spPr>
          <a:xfrm>
            <a:off x="1524001" y="2794717"/>
            <a:ext cx="8989454" cy="102939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2"/>
              </a:buClr>
              <a:buSzPts val="3600"/>
              <a:buFont typeface="Arial Black"/>
              <a:buNone/>
            </a:pPr>
            <a:r>
              <a:rPr lang="en-US"/>
              <a:t>IMPORTANT WALLS OF TEXT</a:t>
            </a:r>
            <a:endParaRPr i="1">
              <a:solidFill>
                <a:srgbClr val="7F7F7F"/>
              </a:solidFill>
            </a:endParaRPr>
          </a:p>
        </p:txBody>
      </p:sp>
      <p:sp>
        <p:nvSpPr>
          <p:cNvPr id="363" name="Google Shape;363;p38"/>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2235200" y="-95477"/>
            <a:ext cx="7721600"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2"/>
              </a:buClr>
              <a:buSzPts val="3600"/>
              <a:buFont typeface="Arial Black"/>
              <a:buNone/>
            </a:pPr>
            <a:r>
              <a:rPr lang="en-US"/>
              <a:t>PLEASE WEAR A MASK</a:t>
            </a:r>
            <a:br>
              <a:rPr lang="en-US"/>
            </a:br>
            <a:r>
              <a:rPr lang="en-US"/>
              <a:t>(IT’S POLICY! DO IT!)</a:t>
            </a:r>
            <a:endParaRPr/>
          </a:p>
        </p:txBody>
      </p:sp>
      <p:sp>
        <p:nvSpPr>
          <p:cNvPr id="369" name="Google Shape;369;p39"/>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70" name="Google Shape;370;p39"/>
          <p:cNvPicPr preferRelativeResize="0"/>
          <p:nvPr/>
        </p:nvPicPr>
        <p:blipFill>
          <a:blip r:embed="rId3">
            <a:alphaModFix/>
          </a:blip>
          <a:stretch>
            <a:fillRect/>
          </a:stretch>
        </p:blipFill>
        <p:spPr>
          <a:xfrm>
            <a:off x="1308225" y="1552199"/>
            <a:ext cx="6756213" cy="4187751"/>
          </a:xfrm>
          <a:prstGeom prst="rect">
            <a:avLst/>
          </a:prstGeom>
          <a:noFill/>
          <a:ln>
            <a:noFill/>
          </a:ln>
        </p:spPr>
      </p:pic>
      <p:sp>
        <p:nvSpPr>
          <p:cNvPr id="371" name="Google Shape;371;p39"/>
          <p:cNvSpPr txBox="1"/>
          <p:nvPr/>
        </p:nvSpPr>
        <p:spPr>
          <a:xfrm>
            <a:off x="8518577" y="1555529"/>
            <a:ext cx="2365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t>Please wear a KN95 mask!</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ANTI-HARASSMENT</a:t>
            </a:r>
            <a:endParaRPr/>
          </a:p>
        </p:txBody>
      </p:sp>
      <p:sp>
        <p:nvSpPr>
          <p:cNvPr id="377" name="Google Shape;377;p40"/>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b="0" lang="en-US"/>
              <a:t>The </a:t>
            </a:r>
            <a:r>
              <a:rPr b="0" lang="en-US">
                <a:solidFill>
                  <a:schemeClr val="dk2"/>
                </a:solidFill>
              </a:rPr>
              <a:t>open exchange of ideas and the freedom of thought and expression</a:t>
            </a:r>
            <a:r>
              <a:rPr b="0" lang="en-US"/>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endParaRPr/>
          </a:p>
          <a:p>
            <a:pPr indent="0" lvl="0" marL="0" rtl="0" algn="l">
              <a:spcBef>
                <a:spcPts val="1000"/>
              </a:spcBef>
              <a:spcAft>
                <a:spcPts val="0"/>
              </a:spcAft>
              <a:buClr>
                <a:schemeClr val="dk1"/>
              </a:buClr>
              <a:buSzPts val="2000"/>
              <a:buNone/>
            </a:pPr>
            <a:r>
              <a:t/>
            </a:r>
            <a:endParaRPr b="0"/>
          </a:p>
          <a:p>
            <a:pPr indent="0" lvl="0" marL="0" rtl="0" algn="l">
              <a:spcBef>
                <a:spcPts val="1000"/>
              </a:spcBef>
              <a:spcAft>
                <a:spcPts val="0"/>
              </a:spcAft>
              <a:buClr>
                <a:schemeClr val="dk2"/>
              </a:buClr>
              <a:buSzPts val="2000"/>
              <a:buNone/>
            </a:pPr>
            <a:r>
              <a:rPr b="0" lang="en-US">
                <a:solidFill>
                  <a:schemeClr val="dk2"/>
                </a:solidFill>
              </a:rPr>
              <a:t>Harassment</a:t>
            </a:r>
            <a:r>
              <a:rPr b="0" lang="en-US"/>
              <a:t> is unwelcome or hostile behavior, including speech that intimidates, creates discomfort, or interferes with a person's participation or opportunity for participation, in a conference, event or program. </a:t>
            </a:r>
            <a:endParaRPr/>
          </a:p>
        </p:txBody>
      </p:sp>
      <p:sp>
        <p:nvSpPr>
          <p:cNvPr id="378" name="Google Shape;378;p40"/>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9" name="Google Shape;379;p40"/>
          <p:cNvSpPr txBox="1"/>
          <p:nvPr/>
        </p:nvSpPr>
        <p:spPr>
          <a:xfrm>
            <a:off x="1733640" y="1390922"/>
            <a:ext cx="395596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(Adapted from ACM SIGCOMM’s policies)</a:t>
            </a:r>
            <a:endParaRPr/>
          </a:p>
        </p:txBody>
      </p:sp>
      <p:sp>
        <p:nvSpPr>
          <p:cNvPr id="380" name="Google Shape;380;p40"/>
          <p:cNvSpPr/>
          <p:nvPr/>
        </p:nvSpPr>
        <p:spPr>
          <a:xfrm>
            <a:off x="9882389" y="246748"/>
            <a:ext cx="1700011" cy="1183540"/>
          </a:xfrm>
          <a:prstGeom prst="ellipse">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Common Sense!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ACADEMIC INTEGRITY</a:t>
            </a:r>
            <a:endParaRPr/>
          </a:p>
        </p:txBody>
      </p:sp>
      <p:sp>
        <p:nvSpPr>
          <p:cNvPr id="386" name="Google Shape;386;p41"/>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2"/>
              </a:buClr>
              <a:buSzPct val="100000"/>
              <a:buNone/>
            </a:pPr>
            <a:r>
              <a:rPr b="0" lang="en-US">
                <a:solidFill>
                  <a:schemeClr val="dk2"/>
                </a:solidFill>
              </a:rPr>
              <a:t>Any assignment or exam that is handed in must be your own work </a:t>
            </a:r>
            <a:r>
              <a:rPr b="0" lang="en-US"/>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b="0" i="1" lang="en-US"/>
              <a:t>posting solutions online in a public place)</a:t>
            </a:r>
            <a:r>
              <a:rPr b="0" lang="en-US"/>
              <a:t>. If someone dictates a solution to you, you are cheating.</a:t>
            </a:r>
            <a:br>
              <a:rPr b="0" lang="en-US"/>
            </a:br>
            <a:endParaRPr b="0"/>
          </a:p>
          <a:p>
            <a:pPr indent="0" lvl="0" marL="0" rtl="0" algn="l">
              <a:spcBef>
                <a:spcPts val="970"/>
              </a:spcBef>
              <a:spcAft>
                <a:spcPts val="0"/>
              </a:spcAft>
              <a:buClr>
                <a:schemeClr val="dk1"/>
              </a:buClr>
              <a:buSzPct val="100000"/>
              <a:buNone/>
            </a:pPr>
            <a:r>
              <a:rPr b="0" lang="en-US"/>
              <a:t>Everything you hand in must be in your own words, and based on your own understanding of the solution. If someone helps you understand the problem during a high-level discussion, you are not cheating. </a:t>
            </a:r>
            <a:r>
              <a:rPr b="0" lang="en-US">
                <a:solidFill>
                  <a:schemeClr val="dk2"/>
                </a:solidFill>
              </a:rPr>
              <a:t>We strongly encourage students to help one another understand the material presented in class, in the book, and general issues relevant to the assignments. </a:t>
            </a:r>
            <a:r>
              <a:rPr b="0" lang="en-US"/>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endParaRPr/>
          </a:p>
        </p:txBody>
      </p:sp>
      <p:sp>
        <p:nvSpPr>
          <p:cNvPr id="387" name="Google Shape;387;p4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8" name="Google Shape;388;p41"/>
          <p:cNvSpPr txBox="1"/>
          <p:nvPr/>
        </p:nvSpPr>
        <p:spPr>
          <a:xfrm>
            <a:off x="2359070" y="1390921"/>
            <a:ext cx="395596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(Text unironically stolen from Hal Daumé III)</a:t>
            </a:r>
            <a:endParaRPr/>
          </a:p>
        </p:txBody>
      </p:sp>
      <p:sp>
        <p:nvSpPr>
          <p:cNvPr id="389" name="Google Shape;389;p41"/>
          <p:cNvSpPr/>
          <p:nvPr/>
        </p:nvSpPr>
        <p:spPr>
          <a:xfrm>
            <a:off x="9882389" y="246748"/>
            <a:ext cx="1700011" cy="1183540"/>
          </a:xfrm>
          <a:prstGeom prst="ellipse">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Common Sense!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609600" y="152718"/>
            <a:ext cx="77217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WRAP-UP FOR TODAY</a:t>
            </a:r>
            <a:endParaRPr/>
          </a:p>
        </p:txBody>
      </p:sp>
      <p:sp>
        <p:nvSpPr>
          <p:cNvPr id="395" name="Google Shape;395;p42"/>
          <p:cNvSpPr txBox="1"/>
          <p:nvPr>
            <p:ph idx="1" type="body"/>
          </p:nvPr>
        </p:nvSpPr>
        <p:spPr>
          <a:xfrm>
            <a:off x="609600" y="1752602"/>
            <a:ext cx="10160100" cy="4373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lang="en-US"/>
              <a:t>Register on Piazza using your UMD address:</a:t>
            </a:r>
            <a:endParaRPr/>
          </a:p>
          <a:p>
            <a:pPr indent="0" lvl="0" marL="0" rtl="0" algn="ctr">
              <a:spcBef>
                <a:spcPts val="970"/>
              </a:spcBef>
              <a:spcAft>
                <a:spcPts val="0"/>
              </a:spcAft>
              <a:buClr>
                <a:schemeClr val="dk1"/>
              </a:buClr>
              <a:buSzPct val="100000"/>
              <a:buNone/>
            </a:pPr>
            <a:r>
              <a:rPr b="0" lang="en-US">
                <a:latin typeface="Helvetica Neue"/>
                <a:ea typeface="Helvetica Neue"/>
                <a:cs typeface="Helvetica Neue"/>
                <a:sym typeface="Helvetica Neue"/>
              </a:rPr>
              <a:t>piazza.com/umd/fall2021/cmsc320</a:t>
            </a:r>
            <a:br>
              <a:rPr b="0" lang="en-US">
                <a:latin typeface="Helvetica Neue"/>
                <a:ea typeface="Helvetica Neue"/>
                <a:cs typeface="Helvetica Neue"/>
                <a:sym typeface="Helvetica Neue"/>
              </a:rPr>
            </a:br>
            <a:endParaRPr/>
          </a:p>
          <a:p>
            <a:pPr indent="0" lvl="0" marL="0" rtl="0" algn="l">
              <a:spcBef>
                <a:spcPts val="970"/>
              </a:spcBef>
              <a:spcAft>
                <a:spcPts val="0"/>
              </a:spcAft>
              <a:buClr>
                <a:schemeClr val="dk1"/>
              </a:buClr>
              <a:buSzPct val="100000"/>
              <a:buNone/>
            </a:pPr>
            <a:r>
              <a:rPr lang="en-US"/>
              <a:t>Please get in touch with me if you’re unsure of whether or not you’re at the right {programming, math} level for this course:</a:t>
            </a:r>
            <a:endParaRPr/>
          </a:p>
          <a:p>
            <a:pPr indent="-342900" lvl="0" marL="342900" rtl="0" algn="l">
              <a:spcBef>
                <a:spcPts val="970"/>
              </a:spcBef>
              <a:spcAft>
                <a:spcPts val="0"/>
              </a:spcAft>
              <a:buClr>
                <a:schemeClr val="dk1"/>
              </a:buClr>
              <a:buSzPct val="100000"/>
              <a:buFont typeface="Arial"/>
              <a:buChar char="•"/>
            </a:pPr>
            <a:r>
              <a:rPr b="0" lang="en-US"/>
              <a:t>My guess is that you are!</a:t>
            </a:r>
            <a:endParaRPr/>
          </a:p>
          <a:p>
            <a:pPr indent="-342900" lvl="0" marL="342900" rtl="0" algn="l">
              <a:spcBef>
                <a:spcPts val="970"/>
              </a:spcBef>
              <a:spcAft>
                <a:spcPts val="0"/>
              </a:spcAft>
              <a:buClr>
                <a:schemeClr val="dk1"/>
              </a:buClr>
              <a:buSzPct val="100000"/>
              <a:buFont typeface="Arial"/>
              <a:buChar char="•"/>
            </a:pPr>
            <a:r>
              <a:rPr b="0" lang="en-US"/>
              <a:t>This is a young class, so we’re quite flexible</a:t>
            </a:r>
            <a:endParaRPr/>
          </a:p>
          <a:p>
            <a:pPr indent="0" lvl="0" marL="0" rtl="0" algn="l">
              <a:spcBef>
                <a:spcPts val="970"/>
              </a:spcBef>
              <a:spcAft>
                <a:spcPts val="0"/>
              </a:spcAft>
              <a:buClr>
                <a:schemeClr val="dk1"/>
              </a:buClr>
              <a:buSzPct val="100000"/>
              <a:buNone/>
            </a:pPr>
            <a:r>
              <a:t/>
            </a:r>
            <a:endParaRPr b="0"/>
          </a:p>
          <a:p>
            <a:pPr indent="0" lvl="0" marL="0" rtl="0" algn="l">
              <a:spcBef>
                <a:spcPts val="970"/>
              </a:spcBef>
              <a:spcAft>
                <a:spcPts val="0"/>
              </a:spcAft>
              <a:buClr>
                <a:schemeClr val="dk1"/>
              </a:buClr>
              <a:buSzPct val="100000"/>
              <a:buNone/>
            </a:pPr>
            <a:r>
              <a:rPr lang="en-US"/>
              <a:t>Tonight, read about Docker &amp; Jupyter!</a:t>
            </a:r>
            <a:endParaRPr/>
          </a:p>
          <a:p>
            <a:pPr indent="-342900" lvl="0" marL="342900" rtl="0" algn="l">
              <a:spcBef>
                <a:spcPts val="970"/>
              </a:spcBef>
              <a:spcAft>
                <a:spcPts val="0"/>
              </a:spcAft>
              <a:buClr>
                <a:schemeClr val="dk1"/>
              </a:buClr>
              <a:buSzPct val="100000"/>
              <a:buFont typeface="Arial"/>
              <a:buChar char="•"/>
            </a:pPr>
            <a:r>
              <a:rPr b="0" lang="en-US"/>
              <a:t>Works on *nix, OSX, Windows</a:t>
            </a:r>
            <a:endParaRPr/>
          </a:p>
          <a:p>
            <a:pPr indent="-342900" lvl="0" marL="342900" rtl="0" algn="l">
              <a:spcBef>
                <a:spcPts val="970"/>
              </a:spcBef>
              <a:spcAft>
                <a:spcPts val="0"/>
              </a:spcAft>
              <a:buClr>
                <a:schemeClr val="dk1"/>
              </a:buClr>
              <a:buSzPct val="100000"/>
              <a:buFont typeface="Arial"/>
              <a:buChar char="•"/>
            </a:pPr>
            <a:r>
              <a:rPr b="0" lang="en-US" u="sng">
                <a:solidFill>
                  <a:schemeClr val="hlink"/>
                </a:solidFill>
                <a:hlinkClick r:id="rId3"/>
              </a:rPr>
              <a:t>https://www.docker.com/</a:t>
            </a:r>
            <a:endParaRPr b="0"/>
          </a:p>
          <a:p>
            <a:pPr indent="-342900" lvl="0" marL="342900" rtl="0" algn="l">
              <a:spcBef>
                <a:spcPts val="970"/>
              </a:spcBef>
              <a:spcAft>
                <a:spcPts val="0"/>
              </a:spcAft>
              <a:buClr>
                <a:schemeClr val="dk1"/>
              </a:buClr>
              <a:buSzPct val="100000"/>
              <a:buFont typeface="Arial"/>
              <a:buChar char="•"/>
            </a:pPr>
            <a:r>
              <a:rPr b="0" lang="en-US"/>
              <a:t>(We’ll post a small project shortly.)</a:t>
            </a:r>
            <a:endParaRPr/>
          </a:p>
          <a:p>
            <a:pPr indent="0" lvl="0" marL="0" rtl="0" algn="l">
              <a:spcBef>
                <a:spcPts val="970"/>
              </a:spcBef>
              <a:spcAft>
                <a:spcPts val="0"/>
              </a:spcAft>
              <a:buClr>
                <a:schemeClr val="dk1"/>
              </a:buClr>
              <a:buSzPct val="100000"/>
              <a:buNone/>
            </a:pPr>
            <a:r>
              <a:t/>
            </a:r>
            <a:endParaRPr b="0"/>
          </a:p>
        </p:txBody>
      </p:sp>
      <p:sp>
        <p:nvSpPr>
          <p:cNvPr id="396" name="Google Shape;396;p42"/>
          <p:cNvSpPr txBox="1"/>
          <p:nvPr>
            <p:ph idx="12" type="sldNum"/>
          </p:nvPr>
        </p:nvSpPr>
        <p:spPr>
          <a:xfrm rot="-5400000">
            <a:off x="11189119" y="5824573"/>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97" name="Google Shape;397;p42"/>
          <p:cNvPicPr preferRelativeResize="0"/>
          <p:nvPr/>
        </p:nvPicPr>
        <p:blipFill rotWithShape="1">
          <a:blip r:embed="rId4">
            <a:alphaModFix/>
          </a:blip>
          <a:srcRect b="0" l="0" r="0" t="0"/>
          <a:stretch/>
        </p:blipFill>
        <p:spPr>
          <a:xfrm>
            <a:off x="6950442" y="3955530"/>
            <a:ext cx="3023459" cy="2544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4" name="Google Shape;114;p16"/>
          <p:cNvPicPr preferRelativeResize="0"/>
          <p:nvPr/>
        </p:nvPicPr>
        <p:blipFill rotWithShape="1">
          <a:blip r:embed="rId3">
            <a:alphaModFix/>
          </a:blip>
          <a:srcRect b="0" l="0" r="0" t="0"/>
          <a:stretch/>
        </p:blipFill>
        <p:spPr>
          <a:xfrm>
            <a:off x="2995589" y="143662"/>
            <a:ext cx="6200822" cy="5918966"/>
          </a:xfrm>
          <a:prstGeom prst="rect">
            <a:avLst/>
          </a:prstGeom>
          <a:noFill/>
          <a:ln>
            <a:noFill/>
          </a:ln>
        </p:spPr>
      </p:pic>
      <p:sp>
        <p:nvSpPr>
          <p:cNvPr id="115" name="Google Shape;115;p16"/>
          <p:cNvSpPr txBox="1"/>
          <p:nvPr/>
        </p:nvSpPr>
        <p:spPr>
          <a:xfrm>
            <a:off x="2042163" y="6068007"/>
            <a:ext cx="805243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Drew Conway</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CEO, Alluvium (analytics company)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type="title"/>
          </p:nvPr>
        </p:nvSpPr>
        <p:spPr>
          <a:xfrm>
            <a:off x="1524001" y="2927717"/>
            <a:ext cx="8989454" cy="1029397"/>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dk2"/>
              </a:buClr>
              <a:buSzPct val="100000"/>
              <a:buFont typeface="Arial Black"/>
              <a:buNone/>
            </a:pPr>
            <a:r>
              <a:rPr lang="en-US"/>
              <a:t>(A FEW) DATA SCIENCE SUCCESS STORIES &amp; CAUTIONARY TALES</a:t>
            </a:r>
            <a:endParaRPr i="1">
              <a:solidFill>
                <a:srgbClr val="7F7F7F"/>
              </a:solidFill>
            </a:endParaRPr>
          </a:p>
        </p:txBody>
      </p:sp>
      <p:sp>
        <p:nvSpPr>
          <p:cNvPr id="403" name="Google Shape;403;p4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POLLING: 2008 &amp; 2012</a:t>
            </a:r>
            <a:endParaRPr/>
          </a:p>
        </p:txBody>
      </p:sp>
      <p:sp>
        <p:nvSpPr>
          <p:cNvPr id="409" name="Google Shape;409;p44"/>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Nate Silver uses a simple idea – taking a principled approach to aggregating polling instead of relying on punditry – and:</a:t>
            </a:r>
            <a:endParaRPr/>
          </a:p>
          <a:p>
            <a:pPr indent="-342900" lvl="0" marL="342900" rtl="0" algn="l">
              <a:spcBef>
                <a:spcPts val="1000"/>
              </a:spcBef>
              <a:spcAft>
                <a:spcPts val="0"/>
              </a:spcAft>
              <a:buClr>
                <a:schemeClr val="dk1"/>
              </a:buClr>
              <a:buSzPts val="2000"/>
              <a:buFont typeface="Arial"/>
              <a:buChar char="•"/>
            </a:pPr>
            <a:r>
              <a:rPr lang="en-US"/>
              <a:t>Predicts 49/50 states in 2008</a:t>
            </a:r>
            <a:endParaRPr/>
          </a:p>
          <a:p>
            <a:pPr indent="-342900" lvl="0" marL="342900" rtl="0" algn="l">
              <a:spcBef>
                <a:spcPts val="1000"/>
              </a:spcBef>
              <a:spcAft>
                <a:spcPts val="0"/>
              </a:spcAft>
              <a:buClr>
                <a:schemeClr val="dk1"/>
              </a:buClr>
              <a:buSzPts val="2000"/>
              <a:buFont typeface="Arial"/>
              <a:buChar char="•"/>
            </a:pPr>
            <a:r>
              <a:rPr lang="en-US"/>
              <a:t>Predicts 50/50 states in 2012</a:t>
            </a:r>
            <a:br>
              <a:rPr lang="en-US"/>
            </a:br>
            <a:br>
              <a:rPr lang="en-US"/>
            </a:br>
            <a:br>
              <a:rPr lang="en-US"/>
            </a:br>
            <a:br>
              <a:rPr lang="en-US"/>
            </a:br>
            <a:br>
              <a:rPr lang="en-US"/>
            </a:br>
            <a:br>
              <a:rPr lang="en-US"/>
            </a:br>
            <a:endParaRPr/>
          </a:p>
          <a:p>
            <a:pPr indent="-342900" lvl="0" marL="342900" rtl="0" algn="l">
              <a:spcBef>
                <a:spcPts val="1000"/>
              </a:spcBef>
              <a:spcAft>
                <a:spcPts val="0"/>
              </a:spcAft>
              <a:buClr>
                <a:schemeClr val="dk1"/>
              </a:buClr>
              <a:buSzPts val="2000"/>
              <a:buFont typeface="Arial"/>
              <a:buChar char="•"/>
            </a:pPr>
            <a:r>
              <a:rPr lang="en-US"/>
              <a:t>(He is also a great case study</a:t>
            </a:r>
            <a:br>
              <a:rPr lang="en-US"/>
            </a:br>
            <a:r>
              <a:rPr lang="en-US"/>
              <a:t>in creating a brand.)</a:t>
            </a:r>
            <a:endParaRPr/>
          </a:p>
          <a:p>
            <a:pPr indent="0" lvl="0" marL="0" rtl="0" algn="l">
              <a:spcBef>
                <a:spcPts val="1000"/>
              </a:spcBef>
              <a:spcAft>
                <a:spcPts val="0"/>
              </a:spcAft>
              <a:buClr>
                <a:schemeClr val="dk1"/>
              </a:buClr>
              <a:buSzPts val="2000"/>
              <a:buNone/>
            </a:pPr>
            <a:r>
              <a:t/>
            </a:r>
            <a:endParaRPr/>
          </a:p>
        </p:txBody>
      </p:sp>
      <p:sp>
        <p:nvSpPr>
          <p:cNvPr id="410" name="Google Shape;410;p44"/>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411" name="Google Shape;411;p44"/>
          <p:cNvGrpSpPr/>
          <p:nvPr/>
        </p:nvGrpSpPr>
        <p:grpSpPr>
          <a:xfrm>
            <a:off x="6239244" y="2576529"/>
            <a:ext cx="3674694" cy="4116470"/>
            <a:chOff x="4715244" y="2576529"/>
            <a:chExt cx="3674694" cy="4116470"/>
          </a:xfrm>
        </p:grpSpPr>
        <p:pic>
          <p:nvPicPr>
            <p:cNvPr id="412" name="Google Shape;412;p44"/>
            <p:cNvPicPr preferRelativeResize="0"/>
            <p:nvPr/>
          </p:nvPicPr>
          <p:blipFill rotWithShape="1">
            <a:blip r:embed="rId3">
              <a:alphaModFix/>
            </a:blip>
            <a:srcRect b="0" l="0" r="0" t="0"/>
            <a:stretch/>
          </p:blipFill>
          <p:spPr>
            <a:xfrm>
              <a:off x="4715244" y="2576529"/>
              <a:ext cx="3674694" cy="3777916"/>
            </a:xfrm>
            <a:prstGeom prst="rect">
              <a:avLst/>
            </a:prstGeom>
            <a:noFill/>
            <a:ln>
              <a:noFill/>
            </a:ln>
          </p:spPr>
        </p:pic>
        <p:sp>
          <p:nvSpPr>
            <p:cNvPr id="413" name="Google Shape;413;p44"/>
            <p:cNvSpPr txBox="1"/>
            <p:nvPr/>
          </p:nvSpPr>
          <p:spPr>
            <a:xfrm>
              <a:off x="4715244" y="6354445"/>
              <a:ext cx="367469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Democrat (+) or Republican (-) in 2012</a:t>
              </a:r>
              <a:endParaRPr/>
            </a:p>
          </p:txBody>
        </p:sp>
      </p:grpSp>
      <p:pic>
        <p:nvPicPr>
          <p:cNvPr id="414" name="Google Shape;414;p44"/>
          <p:cNvPicPr preferRelativeResize="0"/>
          <p:nvPr/>
        </p:nvPicPr>
        <p:blipFill rotWithShape="1">
          <a:blip r:embed="rId4">
            <a:alphaModFix/>
          </a:blip>
          <a:srcRect b="0" l="0" r="0" t="0"/>
          <a:stretch/>
        </p:blipFill>
        <p:spPr>
          <a:xfrm>
            <a:off x="1784272" y="3518280"/>
            <a:ext cx="4296738" cy="1647083"/>
          </a:xfrm>
          <a:prstGeom prst="rect">
            <a:avLst/>
          </a:prstGeom>
          <a:noFill/>
          <a:ln>
            <a:noFill/>
          </a:ln>
        </p:spPr>
      </p:pic>
      <p:sp>
        <p:nvSpPr>
          <p:cNvPr id="415" name="Google Shape;415;p44"/>
          <p:cNvSpPr txBox="1"/>
          <p:nvPr/>
        </p:nvSpPr>
        <p:spPr>
          <a:xfrm>
            <a:off x="2323920" y="5836430"/>
            <a:ext cx="327740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https://hbr.org/2012/11/how-nate-silver-won-the-2012-p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POLLING: 2016</a:t>
            </a:r>
            <a:endParaRPr/>
          </a:p>
        </p:txBody>
      </p:sp>
      <p:sp>
        <p:nvSpPr>
          <p:cNvPr id="421" name="Google Shape;421;p45"/>
          <p:cNvSpPr txBox="1"/>
          <p:nvPr>
            <p:ph idx="1" type="body"/>
          </p:nvPr>
        </p:nvSpPr>
        <p:spPr>
          <a:xfrm>
            <a:off x="609600" y="3297365"/>
            <a:ext cx="5450614" cy="28288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HuffPo: “</a:t>
            </a:r>
            <a:r>
              <a:rPr b="0" lang="en-US"/>
              <a:t>He may end up being right, but he’s just guessing. A “trend line adjustment” is merely political punditry dressed up as sophisticated mathematical modeling.”</a:t>
            </a:r>
            <a:endParaRPr/>
          </a:p>
          <a:p>
            <a:pPr indent="0" lvl="0" marL="0" rtl="0" algn="l">
              <a:spcBef>
                <a:spcPts val="1000"/>
              </a:spcBef>
              <a:spcAft>
                <a:spcPts val="0"/>
              </a:spcAft>
              <a:buClr>
                <a:schemeClr val="dk1"/>
              </a:buClr>
              <a:buSzPts val="2000"/>
              <a:buNone/>
            </a:pPr>
            <a:r>
              <a:rPr lang="en-US"/>
              <a:t>538:</a:t>
            </a:r>
            <a:r>
              <a:rPr b="0" lang="en-US"/>
              <a:t> Offers quantitative reasoning for re-/under-weighting older polls, &amp; changing as election approaches</a:t>
            </a:r>
            <a:endParaRPr/>
          </a:p>
        </p:txBody>
      </p:sp>
      <p:sp>
        <p:nvSpPr>
          <p:cNvPr id="422" name="Google Shape;422;p4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23" name="Google Shape;423;p45"/>
          <p:cNvPicPr preferRelativeResize="0"/>
          <p:nvPr/>
        </p:nvPicPr>
        <p:blipFill rotWithShape="1">
          <a:blip r:embed="rId3">
            <a:alphaModFix/>
          </a:blip>
          <a:srcRect b="0" l="0" r="0" t="0"/>
          <a:stretch/>
        </p:blipFill>
        <p:spPr>
          <a:xfrm>
            <a:off x="609600" y="1503695"/>
            <a:ext cx="8744989" cy="1773044"/>
          </a:xfrm>
          <a:prstGeom prst="rect">
            <a:avLst/>
          </a:prstGeom>
          <a:noFill/>
          <a:ln>
            <a:noFill/>
          </a:ln>
        </p:spPr>
      </p:pic>
      <p:pic>
        <p:nvPicPr>
          <p:cNvPr id="424" name="Google Shape;424;p45"/>
          <p:cNvPicPr preferRelativeResize="0"/>
          <p:nvPr/>
        </p:nvPicPr>
        <p:blipFill rotWithShape="1">
          <a:blip r:embed="rId4">
            <a:alphaModFix/>
          </a:blip>
          <a:srcRect b="0" l="0" r="0" t="0"/>
          <a:stretch/>
        </p:blipFill>
        <p:spPr>
          <a:xfrm>
            <a:off x="7453921" y="2875295"/>
            <a:ext cx="3801336" cy="3008014"/>
          </a:xfrm>
          <a:prstGeom prst="rect">
            <a:avLst/>
          </a:prstGeom>
          <a:noFill/>
          <a:ln>
            <a:noFill/>
          </a:ln>
        </p:spPr>
      </p:pic>
      <p:sp>
        <p:nvSpPr>
          <p:cNvPr id="425" name="Google Shape;425;p45"/>
          <p:cNvSpPr txBox="1"/>
          <p:nvPr/>
        </p:nvSpPr>
        <p:spPr>
          <a:xfrm>
            <a:off x="1923008" y="6346622"/>
            <a:ext cx="82628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http://www.huffingtonpost.com/entry/nate-silver-election-forecast_us_581e1c33e4b0d9ce6fbc6f7f</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https://fivethirtyeight.com/features/a-users-guide-to-fivethirtyeights-2016-general-election-forecast/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POLLING: 2020</a:t>
            </a:r>
            <a:endParaRPr/>
          </a:p>
        </p:txBody>
      </p:sp>
      <p:sp>
        <p:nvSpPr>
          <p:cNvPr id="431" name="Google Shape;431;p46"/>
          <p:cNvSpPr txBox="1"/>
          <p:nvPr>
            <p:ph idx="1" type="body"/>
          </p:nvPr>
        </p:nvSpPr>
        <p:spPr>
          <a:xfrm>
            <a:off x="609600" y="1752602"/>
            <a:ext cx="10160000" cy="137159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Lessons learned: don’t just communicate a binary prediction (X loses, Y wins):</a:t>
            </a:r>
            <a:endParaRPr/>
          </a:p>
          <a:p>
            <a:pPr indent="-342900" lvl="0" marL="342900" rtl="0" algn="l">
              <a:spcBef>
                <a:spcPts val="1000"/>
              </a:spcBef>
              <a:spcAft>
                <a:spcPts val="0"/>
              </a:spcAft>
              <a:buClr>
                <a:schemeClr val="dk1"/>
              </a:buClr>
              <a:buSzPts val="2000"/>
              <a:buFont typeface="Arial"/>
              <a:buChar char="•"/>
            </a:pPr>
            <a:r>
              <a:rPr b="0" lang="en-US"/>
              <a:t>Communicate uncertainty over that prediction</a:t>
            </a:r>
            <a:endParaRPr/>
          </a:p>
          <a:p>
            <a:pPr indent="-342900" lvl="0" marL="342900" rtl="0" algn="l">
              <a:spcBef>
                <a:spcPts val="1000"/>
              </a:spcBef>
              <a:spcAft>
                <a:spcPts val="0"/>
              </a:spcAft>
              <a:buClr>
                <a:schemeClr val="dk1"/>
              </a:buClr>
              <a:buSzPts val="2000"/>
              <a:buFont typeface="Arial"/>
              <a:buChar char="•"/>
            </a:pPr>
            <a:r>
              <a:rPr b="0" lang="en-US"/>
              <a:t>Communicate variance in the underlying model(s), modeling errors, etc</a:t>
            </a:r>
            <a:endParaRPr b="0"/>
          </a:p>
        </p:txBody>
      </p:sp>
      <p:sp>
        <p:nvSpPr>
          <p:cNvPr id="432" name="Google Shape;432;p4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Graphical user interface, application&#10;&#10;Description automatically generated" id="433" name="Google Shape;433;p46"/>
          <p:cNvPicPr preferRelativeResize="0"/>
          <p:nvPr/>
        </p:nvPicPr>
        <p:blipFill rotWithShape="1">
          <a:blip r:embed="rId3">
            <a:alphaModFix/>
          </a:blip>
          <a:srcRect b="0" l="0" r="0" t="0"/>
          <a:stretch/>
        </p:blipFill>
        <p:spPr>
          <a:xfrm>
            <a:off x="215899" y="3161986"/>
            <a:ext cx="5336188" cy="3515677"/>
          </a:xfrm>
          <a:prstGeom prst="rect">
            <a:avLst/>
          </a:prstGeom>
          <a:noFill/>
          <a:ln>
            <a:noFill/>
          </a:ln>
        </p:spPr>
      </p:pic>
      <p:pic>
        <p:nvPicPr>
          <p:cNvPr descr="Diagram, timeline&#10;&#10;Description automatically generated" id="434" name="Google Shape;434;p46"/>
          <p:cNvPicPr preferRelativeResize="0"/>
          <p:nvPr/>
        </p:nvPicPr>
        <p:blipFill rotWithShape="1">
          <a:blip r:embed="rId4">
            <a:alphaModFix/>
          </a:blip>
          <a:srcRect b="0" l="0" r="0" t="0"/>
          <a:stretch/>
        </p:blipFill>
        <p:spPr>
          <a:xfrm>
            <a:off x="5985407" y="3161986"/>
            <a:ext cx="5618162" cy="3544223"/>
          </a:xfrm>
          <a:prstGeom prst="rect">
            <a:avLst/>
          </a:prstGeom>
          <a:noFill/>
          <a:ln>
            <a:noFill/>
          </a:ln>
        </p:spPr>
      </p:pic>
      <p:sp>
        <p:nvSpPr>
          <p:cNvPr id="435" name="Google Shape;435;p46"/>
          <p:cNvSpPr txBox="1"/>
          <p:nvPr/>
        </p:nvSpPr>
        <p:spPr>
          <a:xfrm>
            <a:off x="1123950" y="211455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AD TARGETING</a:t>
            </a:r>
            <a:endParaRPr/>
          </a:p>
        </p:txBody>
      </p:sp>
      <p:sp>
        <p:nvSpPr>
          <p:cNvPr id="442" name="Google Shape;442;p47"/>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Pregnancy is an </a:t>
            </a:r>
            <a:r>
              <a:rPr lang="en-US">
                <a:solidFill>
                  <a:schemeClr val="dk2"/>
                </a:solidFill>
              </a:rPr>
              <a:t>expensive</a:t>
            </a:r>
            <a:r>
              <a:rPr lang="en-US"/>
              <a:t> &amp; </a:t>
            </a:r>
            <a:r>
              <a:rPr lang="en-US">
                <a:solidFill>
                  <a:schemeClr val="dk2"/>
                </a:solidFill>
              </a:rPr>
              <a:t>habit-forming</a:t>
            </a:r>
            <a:r>
              <a:rPr lang="en-US"/>
              <a:t> time</a:t>
            </a:r>
            <a:endParaRPr/>
          </a:p>
          <a:p>
            <a:pPr indent="-342900" lvl="0" marL="342900" rtl="0" algn="l">
              <a:spcBef>
                <a:spcPts val="1000"/>
              </a:spcBef>
              <a:spcAft>
                <a:spcPts val="0"/>
              </a:spcAft>
              <a:buClr>
                <a:schemeClr val="dk1"/>
              </a:buClr>
              <a:buSzPts val="2000"/>
              <a:buFont typeface="Arial"/>
              <a:buChar char="•"/>
            </a:pPr>
            <a:r>
              <a:rPr lang="en-US"/>
              <a:t>Thus, valuable to consumer-facing firms</a:t>
            </a:r>
            <a:endParaRPr/>
          </a:p>
          <a:p>
            <a:pPr indent="0" lvl="0" marL="0" rtl="0" algn="l">
              <a:spcBef>
                <a:spcPts val="1000"/>
              </a:spcBef>
              <a:spcAft>
                <a:spcPts val="0"/>
              </a:spcAft>
              <a:buClr>
                <a:schemeClr val="dk1"/>
              </a:buClr>
              <a:buSzPts val="2000"/>
              <a:buNone/>
            </a:pPr>
            <a:r>
              <a:rPr lang="en-US"/>
              <a:t>2012:</a:t>
            </a:r>
            <a:endParaRPr/>
          </a:p>
          <a:p>
            <a:pPr indent="-342900" lvl="0" marL="342900" rtl="0" algn="l">
              <a:spcBef>
                <a:spcPts val="1000"/>
              </a:spcBef>
              <a:spcAft>
                <a:spcPts val="0"/>
              </a:spcAft>
              <a:buClr>
                <a:schemeClr val="dk1"/>
              </a:buClr>
              <a:buSzPts val="2000"/>
              <a:buFont typeface="Arial"/>
              <a:buChar char="•"/>
            </a:pPr>
            <a:r>
              <a:rPr lang="en-US"/>
              <a:t>Target identifies 25 products and subsets thereof that are commonly bought in early pregnancy</a:t>
            </a:r>
            <a:endParaRPr/>
          </a:p>
          <a:p>
            <a:pPr indent="-342900" lvl="0" marL="342900" rtl="0" algn="l">
              <a:spcBef>
                <a:spcPts val="1000"/>
              </a:spcBef>
              <a:spcAft>
                <a:spcPts val="0"/>
              </a:spcAft>
              <a:buClr>
                <a:schemeClr val="dk1"/>
              </a:buClr>
              <a:buSzPts val="2000"/>
              <a:buFont typeface="Arial"/>
              <a:buChar char="•"/>
            </a:pPr>
            <a:r>
              <a:rPr lang="en-US"/>
              <a:t>Uses purchase history of patrons to predict pregnancy, targets advertising for post-natal products (cribs, etc)</a:t>
            </a:r>
            <a:endParaRPr/>
          </a:p>
          <a:p>
            <a:pPr indent="-342900" lvl="0" marL="342900" rtl="0" algn="l">
              <a:spcBef>
                <a:spcPts val="1000"/>
              </a:spcBef>
              <a:spcAft>
                <a:spcPts val="0"/>
              </a:spcAft>
              <a:buClr>
                <a:schemeClr val="dk1"/>
              </a:buClr>
              <a:buSzPts val="2000"/>
              <a:buFont typeface="Arial"/>
              <a:buChar char="•"/>
            </a:pPr>
            <a:r>
              <a:rPr lang="en-US"/>
              <a:t>Good: increased revenue</a:t>
            </a:r>
            <a:endParaRPr/>
          </a:p>
          <a:p>
            <a:pPr indent="-342900" lvl="0" marL="342900" rtl="0" algn="l">
              <a:spcBef>
                <a:spcPts val="1000"/>
              </a:spcBef>
              <a:spcAft>
                <a:spcPts val="0"/>
              </a:spcAft>
              <a:buClr>
                <a:schemeClr val="dk1"/>
              </a:buClr>
              <a:buSzPts val="2000"/>
              <a:buFont typeface="Arial"/>
              <a:buChar char="•"/>
            </a:pPr>
            <a:r>
              <a:rPr lang="en-US"/>
              <a:t>Bad: this can </a:t>
            </a:r>
            <a:r>
              <a:rPr lang="en-US">
                <a:solidFill>
                  <a:schemeClr val="dk2"/>
                </a:solidFill>
              </a:rPr>
              <a:t>expose</a:t>
            </a:r>
            <a:r>
              <a:rPr lang="en-US"/>
              <a:t> pregnancies – as famously happened in Minneapolis to a high schooler</a:t>
            </a:r>
            <a:endParaRPr/>
          </a:p>
        </p:txBody>
      </p:sp>
      <p:sp>
        <p:nvSpPr>
          <p:cNvPr id="443" name="Google Shape;443;p4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44" name="Google Shape;444;p47"/>
          <p:cNvPicPr preferRelativeResize="0"/>
          <p:nvPr/>
        </p:nvPicPr>
        <p:blipFill rotWithShape="1">
          <a:blip r:embed="rId3">
            <a:alphaModFix/>
          </a:blip>
          <a:srcRect b="0" l="0" r="0" t="0"/>
          <a:stretch/>
        </p:blipFill>
        <p:spPr>
          <a:xfrm>
            <a:off x="8273936" y="0"/>
            <a:ext cx="2161899" cy="2872082"/>
          </a:xfrm>
          <a:prstGeom prst="rect">
            <a:avLst/>
          </a:prstGeom>
          <a:noFill/>
          <a:ln>
            <a:noFill/>
          </a:ln>
        </p:spPr>
      </p:pic>
      <p:sp>
        <p:nvSpPr>
          <p:cNvPr id="445" name="Google Shape;445;p47"/>
          <p:cNvSpPr txBox="1"/>
          <p:nvPr/>
        </p:nvSpPr>
        <p:spPr>
          <a:xfrm>
            <a:off x="1690253" y="6501272"/>
            <a:ext cx="85862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http://www.businessinsider.com/the-incredible-story-of-how-target-exposed-a-teen-girls-pregnancy-2012-2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AUTOMATED DECISIONS OF CONSEQUENCE</a:t>
            </a:r>
            <a:endParaRPr/>
          </a:p>
        </p:txBody>
      </p:sp>
      <p:sp>
        <p:nvSpPr>
          <p:cNvPr id="451" name="Google Shape;451;p48"/>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452" name="Google Shape;452;p48"/>
          <p:cNvGrpSpPr/>
          <p:nvPr/>
        </p:nvGrpSpPr>
        <p:grpSpPr>
          <a:xfrm>
            <a:off x="609600" y="1951939"/>
            <a:ext cx="2030157" cy="1982813"/>
            <a:chOff x="460823" y="2115248"/>
            <a:chExt cx="2030157" cy="1982813"/>
          </a:xfrm>
        </p:grpSpPr>
        <p:grpSp>
          <p:nvGrpSpPr>
            <p:cNvPr id="453" name="Google Shape;453;p48"/>
            <p:cNvGrpSpPr/>
            <p:nvPr/>
          </p:nvGrpSpPr>
          <p:grpSpPr>
            <a:xfrm>
              <a:off x="460823" y="2115248"/>
              <a:ext cx="2030157" cy="1135845"/>
              <a:chOff x="0" y="403462"/>
              <a:chExt cx="2887332" cy="1615422"/>
            </a:xfrm>
          </p:grpSpPr>
          <p:pic>
            <p:nvPicPr>
              <p:cNvPr id="454" name="Google Shape;454;p48"/>
              <p:cNvPicPr preferRelativeResize="0"/>
              <p:nvPr/>
            </p:nvPicPr>
            <p:blipFill rotWithShape="1">
              <a:blip r:embed="rId3">
                <a:alphaModFix/>
              </a:blip>
              <a:srcRect b="0" l="0" r="0" t="0"/>
              <a:stretch/>
            </p:blipFill>
            <p:spPr>
              <a:xfrm>
                <a:off x="234818" y="1395618"/>
                <a:ext cx="934899" cy="623266"/>
              </a:xfrm>
              <a:prstGeom prst="rect">
                <a:avLst/>
              </a:prstGeom>
              <a:noFill/>
              <a:ln>
                <a:noFill/>
              </a:ln>
            </p:spPr>
          </p:pic>
          <p:pic>
            <p:nvPicPr>
              <p:cNvPr id="455" name="Google Shape;455;p48"/>
              <p:cNvPicPr preferRelativeResize="0"/>
              <p:nvPr/>
            </p:nvPicPr>
            <p:blipFill rotWithShape="1">
              <a:blip r:embed="rId4">
                <a:alphaModFix/>
              </a:blip>
              <a:srcRect b="0" l="0" r="0" t="0"/>
              <a:stretch/>
            </p:blipFill>
            <p:spPr>
              <a:xfrm>
                <a:off x="0" y="577886"/>
                <a:ext cx="1404536" cy="550111"/>
              </a:xfrm>
              <a:prstGeom prst="rect">
                <a:avLst/>
              </a:prstGeom>
              <a:noFill/>
              <a:ln>
                <a:noFill/>
              </a:ln>
            </p:spPr>
          </p:pic>
          <p:pic>
            <p:nvPicPr>
              <p:cNvPr id="456" name="Google Shape;456;p48"/>
              <p:cNvPicPr preferRelativeResize="0"/>
              <p:nvPr/>
            </p:nvPicPr>
            <p:blipFill rotWithShape="1">
              <a:blip r:embed="rId5">
                <a:alphaModFix/>
              </a:blip>
              <a:srcRect b="0" l="0" r="0" t="0"/>
              <a:stretch/>
            </p:blipFill>
            <p:spPr>
              <a:xfrm>
                <a:off x="1666995" y="403462"/>
                <a:ext cx="934898" cy="446394"/>
              </a:xfrm>
              <a:prstGeom prst="rect">
                <a:avLst/>
              </a:prstGeom>
              <a:noFill/>
              <a:ln>
                <a:noFill/>
              </a:ln>
            </p:spPr>
          </p:pic>
          <p:pic>
            <p:nvPicPr>
              <p:cNvPr id="457" name="Google Shape;457;p48"/>
              <p:cNvPicPr preferRelativeResize="0"/>
              <p:nvPr/>
            </p:nvPicPr>
            <p:blipFill rotWithShape="1">
              <a:blip r:embed="rId6">
                <a:alphaModFix/>
              </a:blip>
              <a:srcRect b="0" l="0" r="0" t="0"/>
              <a:stretch/>
            </p:blipFill>
            <p:spPr>
              <a:xfrm>
                <a:off x="1381556" y="1525633"/>
                <a:ext cx="1505776" cy="363236"/>
              </a:xfrm>
              <a:prstGeom prst="rect">
                <a:avLst/>
              </a:prstGeom>
              <a:noFill/>
              <a:ln>
                <a:noFill/>
              </a:ln>
            </p:spPr>
          </p:pic>
        </p:grpSp>
        <p:sp>
          <p:nvSpPr>
            <p:cNvPr id="458" name="Google Shape;458;p48"/>
            <p:cNvSpPr/>
            <p:nvPr/>
          </p:nvSpPr>
          <p:spPr>
            <a:xfrm>
              <a:off x="808331" y="3795093"/>
              <a:ext cx="1088439" cy="302968"/>
            </a:xfrm>
            <a:prstGeom prst="rect">
              <a:avLst/>
            </a:prstGeom>
            <a:noFill/>
            <a:ln>
              <a:noFill/>
            </a:ln>
          </p:spPr>
          <p:txBody>
            <a:bodyPr anchorCtr="0" anchor="t" bIns="35700" lIns="35700" spcFirstLastPara="1" rIns="35700" wrap="square" tIns="35700">
              <a:noAutofit/>
            </a:bodyPr>
            <a:lstStyle/>
            <a:p>
              <a:pPr indent="0" lvl="1" marL="457200" marR="0" rtl="0" algn="ctr">
                <a:spcBef>
                  <a:spcPts val="0"/>
                </a:spcBef>
                <a:spcAft>
                  <a:spcPts val="0"/>
                </a:spcAft>
                <a:buNone/>
              </a:pPr>
              <a:r>
                <a:rPr b="1" i="0" lang="en-US" sz="1500" u="none" cap="none" strike="noStrike">
                  <a:solidFill>
                    <a:schemeClr val="dk2"/>
                  </a:solidFill>
                  <a:latin typeface="Arial"/>
                  <a:ea typeface="Arial"/>
                  <a:cs typeface="Arial"/>
                  <a:sym typeface="Arial"/>
                </a:rPr>
                <a:t>Hiring</a:t>
              </a:r>
              <a:endParaRPr/>
            </a:p>
          </p:txBody>
        </p:sp>
      </p:grpSp>
      <p:grpSp>
        <p:nvGrpSpPr>
          <p:cNvPr id="459" name="Google Shape;459;p48"/>
          <p:cNvGrpSpPr/>
          <p:nvPr/>
        </p:nvGrpSpPr>
        <p:grpSpPr>
          <a:xfrm>
            <a:off x="2969709" y="1617424"/>
            <a:ext cx="2509948" cy="2317328"/>
            <a:chOff x="3038791" y="1809774"/>
            <a:chExt cx="2509948" cy="2317328"/>
          </a:xfrm>
        </p:grpSpPr>
        <p:sp>
          <p:nvSpPr>
            <p:cNvPr id="460" name="Google Shape;460;p48"/>
            <p:cNvSpPr/>
            <p:nvPr/>
          </p:nvSpPr>
          <p:spPr>
            <a:xfrm>
              <a:off x="3747925" y="3824134"/>
              <a:ext cx="817533" cy="302968"/>
            </a:xfrm>
            <a:prstGeom prst="rect">
              <a:avLst/>
            </a:prstGeom>
            <a:noFill/>
            <a:ln>
              <a:noFill/>
            </a:ln>
          </p:spPr>
          <p:txBody>
            <a:bodyPr anchorCtr="0" anchor="t" bIns="35700" lIns="35700" spcFirstLastPara="1" rIns="35700" wrap="square" tIns="35700">
              <a:noAutofit/>
            </a:bodyPr>
            <a:lstStyle/>
            <a:p>
              <a:pPr indent="0" lvl="0" marL="0" marR="0" rtl="0" algn="ctr">
                <a:spcBef>
                  <a:spcPts val="0"/>
                </a:spcBef>
                <a:spcAft>
                  <a:spcPts val="0"/>
                </a:spcAft>
                <a:buNone/>
              </a:pPr>
              <a:r>
                <a:rPr b="1" lang="en-US" sz="1500">
                  <a:solidFill>
                    <a:schemeClr val="dk2"/>
                  </a:solidFill>
                  <a:latin typeface="Arial"/>
                  <a:ea typeface="Arial"/>
                  <a:cs typeface="Arial"/>
                  <a:sym typeface="Arial"/>
                </a:rPr>
                <a:t>Lending</a:t>
              </a:r>
              <a:endParaRPr/>
            </a:p>
          </p:txBody>
        </p:sp>
        <p:grpSp>
          <p:nvGrpSpPr>
            <p:cNvPr id="461" name="Google Shape;461;p48"/>
            <p:cNvGrpSpPr/>
            <p:nvPr/>
          </p:nvGrpSpPr>
          <p:grpSpPr>
            <a:xfrm>
              <a:off x="3038791" y="1809774"/>
              <a:ext cx="2509948" cy="1577538"/>
              <a:chOff x="0" y="0"/>
              <a:chExt cx="3569702" cy="2243608"/>
            </a:xfrm>
          </p:grpSpPr>
          <p:pic>
            <p:nvPicPr>
              <p:cNvPr id="462" name="Google Shape;462;p48"/>
              <p:cNvPicPr preferRelativeResize="0"/>
              <p:nvPr/>
            </p:nvPicPr>
            <p:blipFill rotWithShape="1">
              <a:blip r:embed="rId7">
                <a:alphaModFix/>
              </a:blip>
              <a:srcRect b="0" l="0" r="0" t="0"/>
              <a:stretch/>
            </p:blipFill>
            <p:spPr>
              <a:xfrm>
                <a:off x="0" y="751628"/>
                <a:ext cx="3247748" cy="608170"/>
              </a:xfrm>
              <a:prstGeom prst="rect">
                <a:avLst/>
              </a:prstGeom>
              <a:noFill/>
              <a:ln>
                <a:noFill/>
              </a:ln>
            </p:spPr>
          </p:pic>
          <p:pic>
            <p:nvPicPr>
              <p:cNvPr id="463" name="Google Shape;463;p48"/>
              <p:cNvPicPr preferRelativeResize="0"/>
              <p:nvPr/>
            </p:nvPicPr>
            <p:blipFill rotWithShape="1">
              <a:blip r:embed="rId8">
                <a:alphaModFix/>
              </a:blip>
              <a:srcRect b="0" l="0" r="0" t="0"/>
              <a:stretch/>
            </p:blipFill>
            <p:spPr>
              <a:xfrm>
                <a:off x="765310" y="1520302"/>
                <a:ext cx="2804392" cy="723306"/>
              </a:xfrm>
              <a:prstGeom prst="rect">
                <a:avLst/>
              </a:prstGeom>
              <a:noFill/>
              <a:ln>
                <a:noFill/>
              </a:ln>
            </p:spPr>
          </p:pic>
          <p:pic>
            <p:nvPicPr>
              <p:cNvPr id="464" name="Google Shape;464;p48"/>
              <p:cNvPicPr preferRelativeResize="0"/>
              <p:nvPr/>
            </p:nvPicPr>
            <p:blipFill rotWithShape="1">
              <a:blip r:embed="rId9">
                <a:alphaModFix/>
              </a:blip>
              <a:srcRect b="0" l="0" r="0" t="0"/>
              <a:stretch/>
            </p:blipFill>
            <p:spPr>
              <a:xfrm>
                <a:off x="501863" y="0"/>
                <a:ext cx="1872079" cy="814905"/>
              </a:xfrm>
              <a:prstGeom prst="rect">
                <a:avLst/>
              </a:prstGeom>
              <a:noFill/>
              <a:ln>
                <a:noFill/>
              </a:ln>
            </p:spPr>
          </p:pic>
        </p:grpSp>
      </p:grpSp>
      <p:grpSp>
        <p:nvGrpSpPr>
          <p:cNvPr id="465" name="Google Shape;465;p48"/>
          <p:cNvGrpSpPr/>
          <p:nvPr/>
        </p:nvGrpSpPr>
        <p:grpSpPr>
          <a:xfrm>
            <a:off x="5619603" y="1460661"/>
            <a:ext cx="1829349" cy="2474091"/>
            <a:chOff x="6514377" y="1755015"/>
            <a:chExt cx="1829349" cy="2474091"/>
          </a:xfrm>
        </p:grpSpPr>
        <p:sp>
          <p:nvSpPr>
            <p:cNvPr id="466" name="Google Shape;466;p48"/>
            <p:cNvSpPr/>
            <p:nvPr/>
          </p:nvSpPr>
          <p:spPr>
            <a:xfrm>
              <a:off x="6773545" y="3695306"/>
              <a:ext cx="1086837" cy="533800"/>
            </a:xfrm>
            <a:prstGeom prst="rect">
              <a:avLst/>
            </a:prstGeom>
            <a:noFill/>
            <a:ln>
              <a:noFill/>
            </a:ln>
          </p:spPr>
          <p:txBody>
            <a:bodyPr anchorCtr="0" anchor="t" bIns="35700" lIns="35700" spcFirstLastPara="1" rIns="35700" wrap="square" tIns="35700">
              <a:noAutofit/>
            </a:bodyPr>
            <a:lstStyle/>
            <a:p>
              <a:pPr indent="0" lvl="0" marL="0" marR="0" rtl="0" algn="ctr">
                <a:spcBef>
                  <a:spcPts val="0"/>
                </a:spcBef>
                <a:spcAft>
                  <a:spcPts val="0"/>
                </a:spcAft>
                <a:buNone/>
              </a:pPr>
              <a:r>
                <a:rPr b="1" lang="en-US" sz="1500">
                  <a:solidFill>
                    <a:schemeClr val="dk2"/>
                  </a:solidFill>
                  <a:latin typeface="Arial"/>
                  <a:ea typeface="Arial"/>
                  <a:cs typeface="Arial"/>
                  <a:sym typeface="Arial"/>
                </a:rPr>
                <a:t>Policing/</a:t>
              </a:r>
              <a:endParaRPr/>
            </a:p>
            <a:p>
              <a:pPr indent="0" lvl="0" marL="0" marR="0" rtl="0" algn="ctr">
                <a:spcBef>
                  <a:spcPts val="0"/>
                </a:spcBef>
                <a:spcAft>
                  <a:spcPts val="0"/>
                </a:spcAft>
                <a:buNone/>
              </a:pPr>
              <a:r>
                <a:rPr b="1" lang="en-US" sz="1500">
                  <a:solidFill>
                    <a:schemeClr val="dk2"/>
                  </a:solidFill>
                  <a:latin typeface="Arial"/>
                  <a:ea typeface="Arial"/>
                  <a:cs typeface="Arial"/>
                  <a:sym typeface="Arial"/>
                </a:rPr>
                <a:t>sentencing</a:t>
              </a:r>
              <a:endParaRPr/>
            </a:p>
          </p:txBody>
        </p:sp>
        <p:grpSp>
          <p:nvGrpSpPr>
            <p:cNvPr id="467" name="Google Shape;467;p48"/>
            <p:cNvGrpSpPr/>
            <p:nvPr/>
          </p:nvGrpSpPr>
          <p:grpSpPr>
            <a:xfrm>
              <a:off x="6514377" y="1755015"/>
              <a:ext cx="1829349" cy="1558227"/>
              <a:chOff x="0" y="0"/>
              <a:chExt cx="2601740" cy="2216143"/>
            </a:xfrm>
          </p:grpSpPr>
          <p:pic>
            <p:nvPicPr>
              <p:cNvPr id="468" name="Google Shape;468;p48"/>
              <p:cNvPicPr preferRelativeResize="0"/>
              <p:nvPr/>
            </p:nvPicPr>
            <p:blipFill rotWithShape="1">
              <a:blip r:embed="rId10">
                <a:alphaModFix/>
              </a:blip>
              <a:srcRect b="0" l="0" r="0" t="0"/>
              <a:stretch/>
            </p:blipFill>
            <p:spPr>
              <a:xfrm>
                <a:off x="368594" y="1409729"/>
                <a:ext cx="2233146" cy="806414"/>
              </a:xfrm>
              <a:prstGeom prst="rect">
                <a:avLst/>
              </a:prstGeom>
              <a:noFill/>
              <a:ln>
                <a:noFill/>
              </a:ln>
            </p:spPr>
          </p:pic>
          <p:pic>
            <p:nvPicPr>
              <p:cNvPr id="469" name="Google Shape;469;p48"/>
              <p:cNvPicPr preferRelativeResize="0"/>
              <p:nvPr/>
            </p:nvPicPr>
            <p:blipFill rotWithShape="1">
              <a:blip r:embed="rId11">
                <a:alphaModFix/>
              </a:blip>
              <a:srcRect b="0" l="0" r="0" t="0"/>
              <a:stretch/>
            </p:blipFill>
            <p:spPr>
              <a:xfrm>
                <a:off x="0" y="0"/>
                <a:ext cx="1680202" cy="1680202"/>
              </a:xfrm>
              <a:prstGeom prst="rect">
                <a:avLst/>
              </a:prstGeom>
              <a:noFill/>
              <a:ln>
                <a:noFill/>
              </a:ln>
            </p:spPr>
          </p:pic>
        </p:grpSp>
      </p:grpSp>
      <p:pic>
        <p:nvPicPr>
          <p:cNvPr id="470" name="Google Shape;470;p48"/>
          <p:cNvPicPr preferRelativeResize="0"/>
          <p:nvPr/>
        </p:nvPicPr>
        <p:blipFill rotWithShape="1">
          <a:blip r:embed="rId12">
            <a:alphaModFix/>
          </a:blip>
          <a:srcRect b="0" l="0" r="0" t="0"/>
          <a:stretch/>
        </p:blipFill>
        <p:spPr>
          <a:xfrm>
            <a:off x="6460723" y="4370431"/>
            <a:ext cx="1612824" cy="2079539"/>
          </a:xfrm>
          <a:prstGeom prst="rect">
            <a:avLst/>
          </a:prstGeom>
          <a:noFill/>
          <a:ln>
            <a:noFill/>
          </a:ln>
        </p:spPr>
      </p:pic>
      <p:sp>
        <p:nvSpPr>
          <p:cNvPr id="471" name="Google Shape;471;p48"/>
          <p:cNvSpPr/>
          <p:nvPr/>
        </p:nvSpPr>
        <p:spPr>
          <a:xfrm>
            <a:off x="777682" y="4521312"/>
            <a:ext cx="3188373" cy="626133"/>
          </a:xfrm>
          <a:prstGeom prst="rect">
            <a:avLst/>
          </a:prstGeom>
          <a:noFill/>
          <a:ln>
            <a:noFill/>
          </a:ln>
        </p:spPr>
        <p:txBody>
          <a:bodyPr anchorCtr="0" anchor="t" bIns="35700" lIns="35700" spcFirstLastPara="1" rIns="35700" wrap="square" tIns="3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Search for minority names 🡪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ads for DUI/arrest records</a:t>
            </a:r>
            <a:endParaRPr/>
          </a:p>
        </p:txBody>
      </p:sp>
      <p:sp>
        <p:nvSpPr>
          <p:cNvPr id="472" name="Google Shape;472;p48"/>
          <p:cNvSpPr/>
          <p:nvPr/>
        </p:nvSpPr>
        <p:spPr>
          <a:xfrm>
            <a:off x="752629" y="5445531"/>
            <a:ext cx="5201745" cy="626133"/>
          </a:xfrm>
          <a:prstGeom prst="rect">
            <a:avLst/>
          </a:prstGeom>
          <a:noFill/>
          <a:ln>
            <a:noFill/>
          </a:ln>
        </p:spPr>
        <p:txBody>
          <a:bodyPr anchorCtr="0" anchor="t" bIns="35700" lIns="35700" spcFirstLastPara="1" rIns="35700" wrap="square" tIns="3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Female cookies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less freq. shown professional job opening ads</a:t>
            </a:r>
            <a:endParaRPr sz="1800">
              <a:solidFill>
                <a:schemeClr val="dk1"/>
              </a:solidFill>
              <a:latin typeface="Arial"/>
              <a:ea typeface="Arial"/>
              <a:cs typeface="Arial"/>
              <a:sym typeface="Arial"/>
            </a:endParaRPr>
          </a:p>
        </p:txBody>
      </p:sp>
      <p:sp>
        <p:nvSpPr>
          <p:cNvPr id="473" name="Google Shape;473;p48"/>
          <p:cNvSpPr/>
          <p:nvPr/>
        </p:nvSpPr>
        <p:spPr>
          <a:xfrm>
            <a:off x="4660849" y="934589"/>
            <a:ext cx="3377528" cy="483274"/>
          </a:xfrm>
          <a:prstGeom prst="rect">
            <a:avLst/>
          </a:prstGeom>
          <a:noFill/>
          <a:ln>
            <a:noFill/>
          </a:ln>
        </p:spPr>
        <p:txBody>
          <a:bodyPr anchorCtr="0" anchor="t" bIns="35700" lIns="35700" spcFirstLastPara="1" rIns="35700" wrap="square" tIns="35700">
            <a:noAutofit/>
          </a:bodyPr>
          <a:lstStyle/>
          <a:p>
            <a:pPr indent="0" lvl="0" marL="0" marR="0" rtl="0" algn="l">
              <a:spcBef>
                <a:spcPts val="0"/>
              </a:spcBef>
              <a:spcAft>
                <a:spcPts val="0"/>
              </a:spcAft>
              <a:buNone/>
            </a:pPr>
            <a:r>
              <a:rPr lang="en-US" sz="1336">
                <a:solidFill>
                  <a:schemeClr val="dk1"/>
                </a:solidFill>
                <a:latin typeface="Arial"/>
                <a:ea typeface="Arial"/>
                <a:cs typeface="Arial"/>
                <a:sym typeface="Arial"/>
              </a:rPr>
              <a:t>[Sweeney 2013, Miller 2015, Byrnes 2016, </a:t>
            </a:r>
            <a:endParaRPr sz="1336">
              <a:solidFill>
                <a:schemeClr val="dk1"/>
              </a:solidFill>
              <a:latin typeface="Arial"/>
              <a:ea typeface="Arial"/>
              <a:cs typeface="Arial"/>
              <a:sym typeface="Arial"/>
            </a:endParaRPr>
          </a:p>
          <a:p>
            <a:pPr indent="0" lvl="0" marL="0" marR="0" rtl="0" algn="l">
              <a:spcBef>
                <a:spcPts val="0"/>
              </a:spcBef>
              <a:spcAft>
                <a:spcPts val="0"/>
              </a:spcAft>
              <a:buNone/>
            </a:pPr>
            <a:r>
              <a:rPr lang="en-US" sz="1336">
                <a:solidFill>
                  <a:schemeClr val="dk1"/>
                </a:solidFill>
                <a:latin typeface="Arial"/>
                <a:ea typeface="Arial"/>
                <a:cs typeface="Arial"/>
                <a:sym typeface="Arial"/>
              </a:rPr>
              <a:t> Rudin 2013, Barry-Jester et al. 2015]</a:t>
            </a:r>
            <a:endParaRPr/>
          </a:p>
        </p:txBody>
      </p:sp>
      <p:pic>
        <p:nvPicPr>
          <p:cNvPr descr="Graphical user interface, text, application&#10;&#10;Description automatically generated" id="474" name="Google Shape;474;p48"/>
          <p:cNvPicPr preferRelativeResize="0"/>
          <p:nvPr/>
        </p:nvPicPr>
        <p:blipFill rotWithShape="1">
          <a:blip r:embed="rId13">
            <a:alphaModFix/>
          </a:blip>
          <a:srcRect b="0" l="0" r="0" t="0"/>
          <a:stretch/>
        </p:blipFill>
        <p:spPr>
          <a:xfrm>
            <a:off x="8044243" y="2000354"/>
            <a:ext cx="3798754" cy="29691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80" name="Google Shape;480;p49"/>
          <p:cNvSpPr/>
          <p:nvPr/>
        </p:nvSpPr>
        <p:spPr>
          <a:xfrm>
            <a:off x="558232" y="545430"/>
            <a:ext cx="9187138" cy="2780569"/>
          </a:xfrm>
          <a:prstGeom prst="rect">
            <a:avLst/>
          </a:prstGeom>
          <a:noFill/>
          <a:ln>
            <a:noFill/>
          </a:ln>
        </p:spPr>
        <p:txBody>
          <a:bodyPr anchorCtr="0" anchor="t" bIns="35700" lIns="35700" spcFirstLastPara="1" rIns="35700" wrap="square" tIns="35700">
            <a:no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 a lot remains unknown about how big data-driven decisions may or may not use factors that are proxies for race, sex, or other traits that U.S. laws generally prohibit from being used in a wide range of commercial decisions … What can be done to make sure these products and services–and the companies that use them treat consumers fairly and ethically?”</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en-US" sz="2200">
                <a:solidFill>
                  <a:schemeClr val="dk1"/>
                </a:solidFill>
                <a:latin typeface="Arial"/>
                <a:ea typeface="Arial"/>
                <a:cs typeface="Arial"/>
                <a:sym typeface="Arial"/>
              </a:rPr>
              <a:t>- FTC Commissioner Julie Brill [2015]</a:t>
            </a:r>
            <a:endParaRPr/>
          </a:p>
        </p:txBody>
      </p:sp>
      <p:pic>
        <p:nvPicPr>
          <p:cNvPr id="481" name="Google Shape;481;p49"/>
          <p:cNvPicPr preferRelativeResize="0"/>
          <p:nvPr/>
        </p:nvPicPr>
        <p:blipFill rotWithShape="1">
          <a:blip r:embed="rId3">
            <a:alphaModFix/>
          </a:blip>
          <a:srcRect b="0" l="0" r="0" t="0"/>
          <a:stretch/>
        </p:blipFill>
        <p:spPr>
          <a:xfrm>
            <a:off x="9542158" y="2501296"/>
            <a:ext cx="2061411" cy="2061411"/>
          </a:xfrm>
          <a:prstGeom prst="rect">
            <a:avLst/>
          </a:prstGeom>
          <a:noFill/>
          <a:ln>
            <a:noFill/>
          </a:ln>
        </p:spPr>
      </p:pic>
      <p:sp>
        <p:nvSpPr>
          <p:cNvPr id="482" name="Google Shape;482;p49"/>
          <p:cNvSpPr txBox="1"/>
          <p:nvPr/>
        </p:nvSpPr>
        <p:spPr>
          <a:xfrm>
            <a:off x="558232" y="4090977"/>
            <a:ext cx="8989829"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a:t>
            </a:r>
            <a:r>
              <a:rPr b="1" lang="en-US" sz="2200">
                <a:solidFill>
                  <a:schemeClr val="dk1"/>
                </a:solidFill>
                <a:latin typeface="Arial"/>
                <a:ea typeface="Arial"/>
                <a:cs typeface="Arial"/>
                <a:sym typeface="Arial"/>
              </a:rPr>
              <a:t>Hold yourself accountable – or be ready for the FTC to do it for you.</a:t>
            </a:r>
            <a:r>
              <a:rPr lang="en-US" sz="2200">
                <a:solidFill>
                  <a:schemeClr val="dk1"/>
                </a:solidFill>
                <a:latin typeface="Arial"/>
                <a:ea typeface="Arial"/>
                <a:cs typeface="Arial"/>
                <a:sym typeface="Arial"/>
              </a:rPr>
              <a:t> As we’ve noted, it’s important to hold yourself accountable for your algorithm’s performance. … keep in mind that if you don’t hold yourself accountable, the FTC may do it for you.”</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en-US" sz="2200">
                <a:solidFill>
                  <a:schemeClr val="dk1"/>
                </a:solidFill>
                <a:latin typeface="Arial"/>
                <a:ea typeface="Arial"/>
                <a:cs typeface="Arial"/>
                <a:sym typeface="Arial"/>
              </a:rPr>
              <a:t>- FTC official blog post, “Aiming for truth, fairness, and equity in your company’s use of AI”, written by Elisa Jillson [2021]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OLYMPIC MEDALS</a:t>
            </a:r>
            <a:endParaRPr/>
          </a:p>
        </p:txBody>
      </p:sp>
      <p:sp>
        <p:nvSpPr>
          <p:cNvPr id="488" name="Google Shape;488;p50"/>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89" name="Google Shape;489;p50"/>
          <p:cNvPicPr preferRelativeResize="0"/>
          <p:nvPr/>
        </p:nvPicPr>
        <p:blipFill rotWithShape="1">
          <a:blip r:embed="rId3">
            <a:alphaModFix/>
          </a:blip>
          <a:srcRect b="0" l="0" r="0" t="0"/>
          <a:stretch/>
        </p:blipFill>
        <p:spPr>
          <a:xfrm>
            <a:off x="1524003" y="1460503"/>
            <a:ext cx="9001725" cy="4808043"/>
          </a:xfrm>
          <a:prstGeom prst="rect">
            <a:avLst/>
          </a:prstGeom>
          <a:noFill/>
          <a:ln>
            <a:noFill/>
          </a:ln>
        </p:spPr>
      </p:pic>
      <p:sp>
        <p:nvSpPr>
          <p:cNvPr id="490" name="Google Shape;490;p50"/>
          <p:cNvSpPr txBox="1"/>
          <p:nvPr/>
        </p:nvSpPr>
        <p:spPr>
          <a:xfrm>
            <a:off x="1732549" y="6497055"/>
            <a:ext cx="839002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https://www.nytimes.com/interactive/2016/08/08/sports/olympics/history-olympic-dominance-charts.html</a:t>
            </a:r>
            <a:endParaRPr sz="1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NETFLIX PRIZE I</a:t>
            </a:r>
            <a:endParaRPr/>
          </a:p>
        </p:txBody>
      </p:sp>
      <p:sp>
        <p:nvSpPr>
          <p:cNvPr id="496" name="Google Shape;496;p51"/>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Recommender systems: predict a user’s rating of an item</a:t>
            </a:r>
            <a:endParaRPr/>
          </a:p>
          <a:p>
            <a:pPr indent="0" lvl="0" marL="0" rtl="0" algn="l">
              <a:spcBef>
                <a:spcPts val="1000"/>
              </a:spcBef>
              <a:spcAft>
                <a:spcPts val="0"/>
              </a:spcAft>
              <a:buClr>
                <a:schemeClr val="dk1"/>
              </a:buClr>
              <a:buSzPts val="2000"/>
              <a:buNone/>
            </a:pPr>
            <a:br>
              <a:rPr lang="en-US"/>
            </a:br>
            <a:br>
              <a:rPr lang="en-US"/>
            </a:br>
            <a:br>
              <a:rPr lang="en-US"/>
            </a:br>
            <a:br>
              <a:rPr lang="en-US"/>
            </a:br>
            <a:br>
              <a:rPr lang="en-US"/>
            </a:br>
            <a:br>
              <a:rPr lang="en-US"/>
            </a:br>
            <a:r>
              <a:rPr lang="en-US"/>
              <a:t>Netflix Prize: $1MM to the first team that beats our in-house engine by 10%</a:t>
            </a:r>
            <a:endParaRPr/>
          </a:p>
          <a:p>
            <a:pPr indent="-342900" lvl="0" marL="342900" rtl="0" algn="l">
              <a:spcBef>
                <a:spcPts val="1000"/>
              </a:spcBef>
              <a:spcAft>
                <a:spcPts val="0"/>
              </a:spcAft>
              <a:buClr>
                <a:schemeClr val="dk1"/>
              </a:buClr>
              <a:buSzPts val="2000"/>
              <a:buFont typeface="Arial"/>
              <a:buChar char="•"/>
            </a:pPr>
            <a:r>
              <a:rPr lang="en-US"/>
              <a:t>Happened after about three years</a:t>
            </a:r>
            <a:endParaRPr/>
          </a:p>
          <a:p>
            <a:pPr indent="-342900" lvl="0" marL="342900" rtl="0" algn="l">
              <a:spcBef>
                <a:spcPts val="1000"/>
              </a:spcBef>
              <a:spcAft>
                <a:spcPts val="0"/>
              </a:spcAft>
              <a:buClr>
                <a:schemeClr val="dk1"/>
              </a:buClr>
              <a:buSzPts val="2000"/>
              <a:buFont typeface="Arial"/>
              <a:buChar char="•"/>
            </a:pPr>
            <a:r>
              <a:rPr lang="en-US"/>
              <a:t>Model was </a:t>
            </a:r>
            <a:r>
              <a:rPr lang="en-US">
                <a:solidFill>
                  <a:schemeClr val="dk2"/>
                </a:solidFill>
              </a:rPr>
              <a:t>never used </a:t>
            </a:r>
            <a:r>
              <a:rPr lang="en-US"/>
              <a:t>by Netflix for a variety of reasons</a:t>
            </a:r>
            <a:endParaRPr/>
          </a:p>
          <a:p>
            <a:pPr indent="-342900" lvl="1" marL="800100" rtl="0" algn="l">
              <a:spcBef>
                <a:spcPts val="1000"/>
              </a:spcBef>
              <a:spcAft>
                <a:spcPts val="0"/>
              </a:spcAft>
              <a:buSzPts val="2000"/>
              <a:buFont typeface="Arial"/>
              <a:buChar char="•"/>
            </a:pPr>
            <a:r>
              <a:rPr lang="en-US"/>
              <a:t>Out of date (DVDs vs streaming)</a:t>
            </a:r>
            <a:endParaRPr/>
          </a:p>
          <a:p>
            <a:pPr indent="-342900" lvl="1" marL="800100" rtl="0" algn="l">
              <a:spcBef>
                <a:spcPts val="400"/>
              </a:spcBef>
              <a:spcAft>
                <a:spcPts val="0"/>
              </a:spcAft>
              <a:buSzPts val="2000"/>
              <a:buFont typeface="Arial"/>
              <a:buChar char="•"/>
            </a:pPr>
            <a:r>
              <a:rPr lang="en-US"/>
              <a:t>Too complicated / not interpretable</a:t>
            </a:r>
            <a:endParaRPr/>
          </a:p>
        </p:txBody>
      </p:sp>
      <p:sp>
        <p:nvSpPr>
          <p:cNvPr id="497" name="Google Shape;497;p5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498" name="Google Shape;498;p51"/>
          <p:cNvGraphicFramePr/>
          <p:nvPr/>
        </p:nvGraphicFramePr>
        <p:xfrm>
          <a:off x="2598293" y="2296410"/>
          <a:ext cx="3000000" cy="3000000"/>
        </p:xfrm>
        <a:graphic>
          <a:graphicData uri="http://schemas.openxmlformats.org/drawingml/2006/table">
            <a:tbl>
              <a:tblPr firstCol="1" firstRow="1">
                <a:noFill/>
                <a:tableStyleId>{8DCAA664-159B-472A-A4D9-01C09C71AF74}</a:tableStyleId>
              </a:tblPr>
              <a:tblGrid>
                <a:gridCol w="1317125"/>
                <a:gridCol w="1317125"/>
                <a:gridCol w="1317125"/>
                <a:gridCol w="1317125"/>
                <a:gridCol w="1317125"/>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rPr lang="en-US" sz="1800"/>
                        <a:t>Twilight</a:t>
                      </a:r>
                      <a:endParaRPr/>
                    </a:p>
                  </a:txBody>
                  <a:tcPr marT="45725" marB="45725" marR="91450" marL="91450"/>
                </a:tc>
                <a:tc>
                  <a:txBody>
                    <a:bodyPr/>
                    <a:lstStyle/>
                    <a:p>
                      <a:pPr indent="0" lvl="0" marL="0" marR="0" rtl="0" algn="ctr">
                        <a:spcBef>
                          <a:spcPts val="0"/>
                        </a:spcBef>
                        <a:spcAft>
                          <a:spcPts val="0"/>
                        </a:spcAft>
                        <a:buNone/>
                      </a:pPr>
                      <a:r>
                        <a:rPr lang="en-US" sz="1800"/>
                        <a:t>Wall-E</a:t>
                      </a:r>
                      <a:endParaRPr/>
                    </a:p>
                  </a:txBody>
                  <a:tcPr marT="45725" marB="45725" marR="91450" marL="91450"/>
                </a:tc>
                <a:tc>
                  <a:txBody>
                    <a:bodyPr/>
                    <a:lstStyle/>
                    <a:p>
                      <a:pPr indent="0" lvl="0" marL="0" marR="0" rtl="0" algn="ctr">
                        <a:spcBef>
                          <a:spcPts val="0"/>
                        </a:spcBef>
                        <a:spcAft>
                          <a:spcPts val="0"/>
                        </a:spcAft>
                        <a:buNone/>
                      </a:pPr>
                      <a:r>
                        <a:rPr lang="en-US" sz="1800"/>
                        <a:t>Twilight II</a:t>
                      </a:r>
                      <a:endParaRPr/>
                    </a:p>
                  </a:txBody>
                  <a:tcPr marT="45725" marB="45725" marR="91450" marL="91450"/>
                </a:tc>
                <a:tc>
                  <a:txBody>
                    <a:bodyPr/>
                    <a:lstStyle/>
                    <a:p>
                      <a:pPr indent="0" lvl="0" marL="0" marR="0" rtl="0" algn="ctr">
                        <a:spcBef>
                          <a:spcPts val="0"/>
                        </a:spcBef>
                        <a:spcAft>
                          <a:spcPts val="0"/>
                        </a:spcAft>
                        <a:buNone/>
                      </a:pPr>
                      <a:r>
                        <a:rPr lang="en-US" sz="1800"/>
                        <a:t>Furious 7</a:t>
                      </a:r>
                      <a:endParaRPr/>
                    </a:p>
                  </a:txBody>
                  <a:tcPr marT="45725" marB="45725" marR="91450" marL="91450"/>
                </a:tc>
              </a:tr>
              <a:tr h="370850">
                <a:tc>
                  <a:txBody>
                    <a:bodyPr/>
                    <a:lstStyle/>
                    <a:p>
                      <a:pPr indent="0" lvl="0" marL="0" marR="0" rtl="0" algn="l">
                        <a:spcBef>
                          <a:spcPts val="0"/>
                        </a:spcBef>
                        <a:spcAft>
                          <a:spcPts val="0"/>
                        </a:spcAft>
                        <a:buNone/>
                      </a:pPr>
                      <a:r>
                        <a:rPr lang="en-US" sz="1800"/>
                        <a:t>User 1</a:t>
                      </a:r>
                      <a:endParaRPr/>
                    </a:p>
                  </a:txBody>
                  <a:tcPr marT="45725" marB="45725" marR="91450" marL="91450"/>
                </a:tc>
                <a:tc>
                  <a:txBody>
                    <a:bodyPr/>
                    <a:lstStyle/>
                    <a:p>
                      <a:pPr indent="0" lvl="0" marL="0" marR="0" rtl="0" algn="l">
                        <a:spcBef>
                          <a:spcPts val="0"/>
                        </a:spcBef>
                        <a:spcAft>
                          <a:spcPts val="0"/>
                        </a:spcAft>
                        <a:buNone/>
                      </a:pPr>
                      <a:r>
                        <a:rPr lang="en-US" sz="1800"/>
                        <a:t>+1</a:t>
                      </a:r>
                      <a:endParaRPr sz="1800">
                        <a:solidFill>
                          <a:srgbClr val="00B0F0"/>
                        </a:solidFill>
                      </a:endParaRPr>
                    </a:p>
                  </a:txBody>
                  <a:tcPr marT="45725" marB="45725" marR="91450" marL="91450">
                    <a:solidFill>
                      <a:srgbClr val="9BBB59"/>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rgbClr val="9BBB59"/>
                    </a:solidFill>
                  </a:tcPr>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User 2</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rgbClr val="9BBB59"/>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User 3</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rgbClr val="9BBB59"/>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a:t>
                      </a:r>
                      <a:endParaRPr/>
                    </a:p>
                  </a:txBody>
                  <a:tcPr marT="45725" marB="45725" marR="91450" marL="91450">
                    <a:solidFill>
                      <a:srgbClr val="9BBB59"/>
                    </a:solidFill>
                  </a:tcPr>
                </a:tc>
              </a:tr>
            </a:tbl>
          </a:graphicData>
        </a:graphic>
      </p:graphicFrame>
      <p:pic>
        <p:nvPicPr>
          <p:cNvPr descr="Netflix Subscription for IPU rooms – Donate to Jersey Hospice Care" id="499" name="Google Shape;499;p51"/>
          <p:cNvPicPr preferRelativeResize="0"/>
          <p:nvPr/>
        </p:nvPicPr>
        <p:blipFill rotWithShape="1">
          <a:blip r:embed="rId3">
            <a:alphaModFix/>
          </a:blip>
          <a:srcRect b="0" l="0" r="0" t="0"/>
          <a:stretch/>
        </p:blipFill>
        <p:spPr>
          <a:xfrm>
            <a:off x="10448376" y="315209"/>
            <a:ext cx="1398609" cy="198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NETFLIX PRIZE II</a:t>
            </a:r>
            <a:endParaRPr/>
          </a:p>
        </p:txBody>
      </p:sp>
      <p:sp>
        <p:nvSpPr>
          <p:cNvPr id="505" name="Google Shape;505;p52"/>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506" name="Google Shape;506;p52"/>
          <p:cNvGrpSpPr/>
          <p:nvPr/>
        </p:nvGrpSpPr>
        <p:grpSpPr>
          <a:xfrm>
            <a:off x="2325791" y="2053649"/>
            <a:ext cx="5039930" cy="4589115"/>
            <a:chOff x="801788" y="1873769"/>
            <a:chExt cx="5039930" cy="4589115"/>
          </a:xfrm>
        </p:grpSpPr>
        <p:pic>
          <p:nvPicPr>
            <p:cNvPr id="507" name="Google Shape;507;p52"/>
            <p:cNvPicPr preferRelativeResize="0"/>
            <p:nvPr/>
          </p:nvPicPr>
          <p:blipFill rotWithShape="1">
            <a:blip r:embed="rId3">
              <a:alphaModFix/>
            </a:blip>
            <a:srcRect b="0" l="0" r="0" t="0"/>
            <a:stretch/>
          </p:blipFill>
          <p:spPr>
            <a:xfrm>
              <a:off x="1140341" y="1873769"/>
              <a:ext cx="4701377" cy="4250560"/>
            </a:xfrm>
            <a:prstGeom prst="rect">
              <a:avLst/>
            </a:prstGeom>
            <a:noFill/>
            <a:ln>
              <a:noFill/>
            </a:ln>
          </p:spPr>
        </p:pic>
        <p:sp>
          <p:nvSpPr>
            <p:cNvPr id="508" name="Google Shape;508;p52"/>
            <p:cNvSpPr txBox="1"/>
            <p:nvPr/>
          </p:nvSpPr>
          <p:spPr>
            <a:xfrm>
              <a:off x="1140341" y="6124329"/>
              <a:ext cx="470137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Latent factor 2</a:t>
              </a:r>
              <a:endParaRPr/>
            </a:p>
          </p:txBody>
        </p:sp>
        <p:sp>
          <p:nvSpPr>
            <p:cNvPr id="509" name="Google Shape;509;p52"/>
            <p:cNvSpPr txBox="1"/>
            <p:nvPr/>
          </p:nvSpPr>
          <p:spPr>
            <a:xfrm rot="-5400000">
              <a:off x="-1154216" y="3829772"/>
              <a:ext cx="4250562" cy="3385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Latent factor 1</a:t>
              </a:r>
              <a:endParaRPr/>
            </a:p>
          </p:txBody>
        </p:sp>
      </p:grpSp>
      <p:sp>
        <p:nvSpPr>
          <p:cNvPr id="510" name="Google Shape;510;p52"/>
          <p:cNvSpPr txBox="1"/>
          <p:nvPr/>
        </p:nvSpPr>
        <p:spPr>
          <a:xfrm>
            <a:off x="1494019" y="6552827"/>
            <a:ext cx="458699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7F7F7F"/>
                </a:solidFill>
                <a:latin typeface="Arial"/>
                <a:ea typeface="Arial"/>
                <a:cs typeface="Arial"/>
                <a:sym typeface="Arial"/>
              </a:rPr>
              <a:t>Image courtesy of Christopher Volinsky</a:t>
            </a:r>
            <a:endParaRPr i="1" sz="1400">
              <a:solidFill>
                <a:srgbClr val="7F7F7F"/>
              </a:solidFill>
              <a:latin typeface="Arial"/>
              <a:ea typeface="Arial"/>
              <a:cs typeface="Arial"/>
              <a:sym typeface="Arial"/>
            </a:endParaRPr>
          </a:p>
        </p:txBody>
      </p:sp>
      <p:sp>
        <p:nvSpPr>
          <p:cNvPr id="511" name="Google Shape;511;p52"/>
          <p:cNvSpPr/>
          <p:nvPr/>
        </p:nvSpPr>
        <p:spPr>
          <a:xfrm>
            <a:off x="7472417" y="2962392"/>
            <a:ext cx="2844201" cy="172386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Latent factors model:</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Identify factors with max discrimination between movies</a:t>
            </a:r>
            <a:endParaRPr/>
          </a:p>
        </p:txBody>
      </p:sp>
      <p:grpSp>
        <p:nvGrpSpPr>
          <p:cNvPr id="512" name="Google Shape;512;p52"/>
          <p:cNvGrpSpPr/>
          <p:nvPr/>
        </p:nvGrpSpPr>
        <p:grpSpPr>
          <a:xfrm>
            <a:off x="2153590" y="1524318"/>
            <a:ext cx="6158459" cy="529328"/>
            <a:chOff x="629587" y="1524318"/>
            <a:chExt cx="6158459" cy="529328"/>
          </a:xfrm>
        </p:grpSpPr>
        <p:sp>
          <p:nvSpPr>
            <p:cNvPr id="513" name="Google Shape;513;p52"/>
            <p:cNvSpPr/>
            <p:nvPr/>
          </p:nvSpPr>
          <p:spPr>
            <a:xfrm>
              <a:off x="629587" y="1524318"/>
              <a:ext cx="2723213" cy="529328"/>
            </a:xfrm>
            <a:prstGeom prst="roundRect">
              <a:avLst>
                <a:gd fmla="val 16667" name="adj"/>
              </a:avLst>
            </a:prstGeom>
            <a:solidFill>
              <a:schemeClr val="accent1"/>
            </a:solidFill>
            <a:ln cap="flat" cmpd="sng" w="12700">
              <a:solidFill>
                <a:srgbClr val="777777"/>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Frat/Gross-Out Comedy</a:t>
              </a:r>
              <a:endParaRPr/>
            </a:p>
          </p:txBody>
        </p:sp>
        <p:sp>
          <p:nvSpPr>
            <p:cNvPr id="514" name="Google Shape;514;p52"/>
            <p:cNvSpPr/>
            <p:nvPr/>
          </p:nvSpPr>
          <p:spPr>
            <a:xfrm>
              <a:off x="4064833" y="1524318"/>
              <a:ext cx="2723213" cy="529328"/>
            </a:xfrm>
            <a:prstGeom prst="roundRect">
              <a:avLst>
                <a:gd fmla="val 16667" name="adj"/>
              </a:avLst>
            </a:prstGeom>
            <a:solidFill>
              <a:schemeClr val="accent1"/>
            </a:solidFill>
            <a:ln cap="flat" cmpd="sng" w="12700">
              <a:solidFill>
                <a:srgbClr val="777777"/>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Critically-Acclaimed/Strong Female Lead</a:t>
              </a:r>
              <a:endParaRPr/>
            </a:p>
          </p:txBody>
        </p:sp>
        <p:cxnSp>
          <p:nvCxnSpPr>
            <p:cNvPr id="515" name="Google Shape;515;p52"/>
            <p:cNvCxnSpPr>
              <a:stCxn id="513" idx="3"/>
              <a:endCxn id="514" idx="1"/>
            </p:cNvCxnSpPr>
            <p:nvPr/>
          </p:nvCxnSpPr>
          <p:spPr>
            <a:xfrm>
              <a:off x="3352800" y="1788982"/>
              <a:ext cx="711900" cy="0"/>
            </a:xfrm>
            <a:prstGeom prst="straightConnector1">
              <a:avLst/>
            </a:prstGeom>
            <a:noFill/>
            <a:ln cap="flat" cmpd="sng" w="41275">
              <a:solidFill>
                <a:schemeClr val="accent1"/>
              </a:solidFill>
              <a:prstDash val="solid"/>
              <a:round/>
              <a:headEnd len="med" w="med" type="triangle"/>
              <a:tailEnd len="med" w="med" type="triangle"/>
            </a:ln>
            <a:effectLst>
              <a:outerShdw blurRad="39999" rotWithShape="0" algn="bl" dist="23000">
                <a:srgbClr val="000000">
                  <a:alpha val="40000"/>
                </a:srgbClr>
              </a:outerShdw>
            </a:effectLst>
          </p:spPr>
        </p:cxnSp>
      </p:grpSp>
      <p:grpSp>
        <p:nvGrpSpPr>
          <p:cNvPr id="516" name="Google Shape;516;p52"/>
          <p:cNvGrpSpPr/>
          <p:nvPr/>
        </p:nvGrpSpPr>
        <p:grpSpPr>
          <a:xfrm>
            <a:off x="1613942" y="2398429"/>
            <a:ext cx="809468" cy="3440825"/>
            <a:chOff x="89942" y="2398426"/>
            <a:chExt cx="809468" cy="3440825"/>
          </a:xfrm>
        </p:grpSpPr>
        <p:sp>
          <p:nvSpPr>
            <p:cNvPr id="517" name="Google Shape;517;p52"/>
            <p:cNvSpPr/>
            <p:nvPr/>
          </p:nvSpPr>
          <p:spPr>
            <a:xfrm>
              <a:off x="89942" y="2398426"/>
              <a:ext cx="809468" cy="419725"/>
            </a:xfrm>
            <a:prstGeom prst="roundRect">
              <a:avLst>
                <a:gd fmla="val 16667" name="adj"/>
              </a:avLst>
            </a:prstGeom>
            <a:solidFill>
              <a:schemeClr val="accent1"/>
            </a:solidFill>
            <a:ln cap="flat" cmpd="sng" w="12700">
              <a:solidFill>
                <a:srgbClr val="777777"/>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Artsy</a:t>
              </a:r>
              <a:endParaRPr/>
            </a:p>
          </p:txBody>
        </p:sp>
        <p:sp>
          <p:nvSpPr>
            <p:cNvPr id="518" name="Google Shape;518;p52"/>
            <p:cNvSpPr/>
            <p:nvPr/>
          </p:nvSpPr>
          <p:spPr>
            <a:xfrm>
              <a:off x="89942" y="5419526"/>
              <a:ext cx="809468" cy="419725"/>
            </a:xfrm>
            <a:prstGeom prst="roundRect">
              <a:avLst>
                <a:gd fmla="val 16667" name="adj"/>
              </a:avLst>
            </a:prstGeom>
            <a:solidFill>
              <a:schemeClr val="accent1"/>
            </a:solidFill>
            <a:ln cap="flat" cmpd="sng" w="12700">
              <a:solidFill>
                <a:srgbClr val="777777"/>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BB</a:t>
              </a:r>
              <a:endParaRPr/>
            </a:p>
          </p:txBody>
        </p:sp>
        <p:cxnSp>
          <p:nvCxnSpPr>
            <p:cNvPr id="519" name="Google Shape;519;p52"/>
            <p:cNvCxnSpPr>
              <a:stCxn id="517" idx="2"/>
              <a:endCxn id="518" idx="0"/>
            </p:cNvCxnSpPr>
            <p:nvPr/>
          </p:nvCxnSpPr>
          <p:spPr>
            <a:xfrm>
              <a:off x="494676" y="2818151"/>
              <a:ext cx="0" cy="2601300"/>
            </a:xfrm>
            <a:prstGeom prst="straightConnector1">
              <a:avLst/>
            </a:prstGeom>
            <a:noFill/>
            <a:ln cap="flat" cmpd="sng" w="41275">
              <a:solidFill>
                <a:schemeClr val="accent1"/>
              </a:solidFill>
              <a:prstDash val="solid"/>
              <a:round/>
              <a:headEnd len="med" w="med" type="triangle"/>
              <a:tailEnd len="med" w="med" type="triangle"/>
            </a:ln>
            <a:effectLst>
              <a:outerShdw blurRad="39999" rotWithShape="0" algn="bl" dist="23000">
                <a:srgbClr val="000000">
                  <a:alpha val="40000"/>
                </a:srgbClr>
              </a:outerShdw>
            </a:effectLst>
          </p:spPr>
        </p:cxnSp>
      </p:grpSp>
      <p:pic>
        <p:nvPicPr>
          <p:cNvPr descr="Netflix Subscription for IPU rooms – Donate to Jersey Hospice Care" id="520" name="Google Shape;520;p52"/>
          <p:cNvPicPr preferRelativeResize="0"/>
          <p:nvPr/>
        </p:nvPicPr>
        <p:blipFill rotWithShape="1">
          <a:blip r:embed="rId4">
            <a:alphaModFix/>
          </a:blip>
          <a:srcRect b="0" l="0" r="0" t="0"/>
          <a:stretch/>
        </p:blipFill>
        <p:spPr>
          <a:xfrm>
            <a:off x="10448376" y="315209"/>
            <a:ext cx="1398609" cy="198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MANY DEFINITIONS</a:t>
            </a:r>
            <a:endParaRPr/>
          </a:p>
        </p:txBody>
      </p:sp>
      <p:sp>
        <p:nvSpPr>
          <p:cNvPr id="121" name="Google Shape;121;p17"/>
          <p:cNvSpPr txBox="1"/>
          <p:nvPr>
            <p:ph idx="1" type="body"/>
          </p:nvPr>
        </p:nvSpPr>
        <p:spPr>
          <a:xfrm>
            <a:off x="609600" y="1752603"/>
            <a:ext cx="5045825"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000"/>
              <a:buNone/>
            </a:pPr>
            <a:r>
              <a:rPr lang="en-US">
                <a:solidFill>
                  <a:schemeClr val="dk2"/>
                </a:solidFill>
              </a:rPr>
              <a:t>Broad</a:t>
            </a:r>
            <a:r>
              <a:rPr lang="en-US"/>
              <a:t>: necessarily </a:t>
            </a:r>
            <a:r>
              <a:rPr lang="en-US">
                <a:solidFill>
                  <a:schemeClr val="dk2"/>
                </a:solidFill>
              </a:rPr>
              <a:t>larger</a:t>
            </a:r>
            <a:r>
              <a:rPr lang="en-US"/>
              <a:t> than a single discipline</a:t>
            </a:r>
            <a:br>
              <a:rPr lang="en-US"/>
            </a:br>
            <a:endParaRPr/>
          </a:p>
          <a:p>
            <a:pPr indent="0" lvl="0" marL="0" rtl="0" algn="l">
              <a:spcBef>
                <a:spcPts val="1000"/>
              </a:spcBef>
              <a:spcAft>
                <a:spcPts val="0"/>
              </a:spcAft>
              <a:buClr>
                <a:schemeClr val="dk2"/>
              </a:buClr>
              <a:buSzPts val="2000"/>
              <a:buNone/>
            </a:pPr>
            <a:r>
              <a:rPr lang="en-US">
                <a:solidFill>
                  <a:schemeClr val="dk2"/>
                </a:solidFill>
              </a:rPr>
              <a:t>Interdisciplinary</a:t>
            </a:r>
            <a:r>
              <a:rPr lang="en-US"/>
              <a:t>: statistics, computer science, operations research, statistical and machine learning, data warehousing, visualization, mathematics, information science, …</a:t>
            </a:r>
            <a:endParaRPr/>
          </a:p>
          <a:p>
            <a:pPr indent="0" lvl="0" marL="0" rtl="0" algn="l">
              <a:spcBef>
                <a:spcPts val="1000"/>
              </a:spcBef>
              <a:spcAft>
                <a:spcPts val="0"/>
              </a:spcAft>
              <a:buClr>
                <a:schemeClr val="dk1"/>
              </a:buClr>
              <a:buSzPts val="2000"/>
              <a:buNone/>
            </a:pPr>
            <a:br>
              <a:rPr lang="en-US"/>
            </a:br>
            <a:r>
              <a:rPr lang="en-US">
                <a:solidFill>
                  <a:schemeClr val="dk2"/>
                </a:solidFill>
              </a:rPr>
              <a:t>Insight-focused</a:t>
            </a:r>
            <a:r>
              <a:rPr lang="en-US"/>
              <a:t>: grounded in the desire to find insights in data and leverage them to inform decision making</a:t>
            </a:r>
            <a:endParaRPr/>
          </a:p>
        </p:txBody>
      </p:sp>
      <p:sp>
        <p:nvSpPr>
          <p:cNvPr id="122" name="Google Shape;122;p1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23" name="Google Shape;123;p17"/>
          <p:cNvGrpSpPr/>
          <p:nvPr/>
        </p:nvGrpSpPr>
        <p:grpSpPr>
          <a:xfrm>
            <a:off x="6987746" y="1323022"/>
            <a:ext cx="3971099" cy="4429577"/>
            <a:chOff x="5552900" y="1876709"/>
            <a:chExt cx="3292420" cy="3672542"/>
          </a:xfrm>
        </p:grpSpPr>
        <p:pic>
          <p:nvPicPr>
            <p:cNvPr id="124" name="Google Shape;124;p17"/>
            <p:cNvPicPr preferRelativeResize="0"/>
            <p:nvPr/>
          </p:nvPicPr>
          <p:blipFill rotWithShape="1">
            <a:blip r:embed="rId3">
              <a:alphaModFix/>
            </a:blip>
            <a:srcRect b="0" l="0" r="0" t="0"/>
            <a:stretch/>
          </p:blipFill>
          <p:spPr>
            <a:xfrm>
              <a:off x="5552901" y="1876709"/>
              <a:ext cx="3292419" cy="3224533"/>
            </a:xfrm>
            <a:prstGeom prst="rect">
              <a:avLst/>
            </a:prstGeom>
            <a:noFill/>
            <a:ln>
              <a:noFill/>
            </a:ln>
          </p:spPr>
        </p:pic>
        <p:sp>
          <p:nvSpPr>
            <p:cNvPr id="125" name="Google Shape;125;p17"/>
            <p:cNvSpPr txBox="1"/>
            <p:nvPr/>
          </p:nvSpPr>
          <p:spPr>
            <a:xfrm>
              <a:off x="5552900" y="5210697"/>
              <a:ext cx="3292419"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Tuomas Carsey, UNC</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NETFLIX PRIZE III</a:t>
            </a:r>
            <a:endParaRPr/>
          </a:p>
        </p:txBody>
      </p:sp>
      <p:sp>
        <p:nvSpPr>
          <p:cNvPr id="526" name="Google Shape;526;p53"/>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Netflix initially planned a follow-up competition</a:t>
            </a:r>
            <a:endParaRPr/>
          </a:p>
          <a:p>
            <a:pPr indent="0" lvl="0" marL="0" rtl="0" algn="l">
              <a:spcBef>
                <a:spcPts val="1000"/>
              </a:spcBef>
              <a:spcAft>
                <a:spcPts val="0"/>
              </a:spcAft>
              <a:buClr>
                <a:schemeClr val="dk1"/>
              </a:buClr>
              <a:buSzPts val="2000"/>
              <a:buNone/>
            </a:pPr>
            <a:r>
              <a:rPr lang="en-US"/>
              <a:t>In 2007, UT Austin managed to deanonymize portions of the original released (anonymized) Netflix dataset:</a:t>
            </a:r>
            <a:endParaRPr/>
          </a:p>
          <a:p>
            <a:pPr indent="-342900" lvl="0" marL="342900" rtl="0" algn="l">
              <a:spcBef>
                <a:spcPts val="1000"/>
              </a:spcBef>
              <a:spcAft>
                <a:spcPts val="0"/>
              </a:spcAft>
              <a:buClr>
                <a:schemeClr val="dk1"/>
              </a:buClr>
              <a:buSzPts val="2000"/>
              <a:buFont typeface="Arial"/>
              <a:buChar char="•"/>
            </a:pPr>
            <a:r>
              <a:rPr lang="en-US"/>
              <a:t>????????????</a:t>
            </a:r>
            <a:endParaRPr/>
          </a:p>
          <a:p>
            <a:pPr indent="-342900" lvl="0" marL="342900" rtl="0" algn="l">
              <a:spcBef>
                <a:spcPts val="1000"/>
              </a:spcBef>
              <a:spcAft>
                <a:spcPts val="0"/>
              </a:spcAft>
              <a:buClr>
                <a:schemeClr val="dk1"/>
              </a:buClr>
              <a:buSzPts val="2000"/>
              <a:buFont typeface="Arial"/>
              <a:buChar char="•"/>
            </a:pPr>
            <a:r>
              <a:rPr lang="en-US"/>
              <a:t>Matched rating against those made publicly on IMDb</a:t>
            </a:r>
            <a:endParaRPr/>
          </a:p>
          <a:p>
            <a:pPr indent="0" lvl="0" marL="0" rtl="0" algn="l">
              <a:spcBef>
                <a:spcPts val="1000"/>
              </a:spcBef>
              <a:spcAft>
                <a:spcPts val="0"/>
              </a:spcAft>
              <a:buClr>
                <a:schemeClr val="dk1"/>
              </a:buClr>
              <a:buSzPts val="2000"/>
              <a:buNone/>
            </a:pPr>
            <a:r>
              <a:rPr lang="en-US"/>
              <a:t>Why could this be bad?</a:t>
            </a:r>
            <a:endParaRPr/>
          </a:p>
          <a:p>
            <a:pPr indent="0" lvl="0" marL="0" rtl="0" algn="l">
              <a:spcBef>
                <a:spcPts val="1000"/>
              </a:spcBef>
              <a:spcAft>
                <a:spcPts val="0"/>
              </a:spcAft>
              <a:buClr>
                <a:schemeClr val="dk1"/>
              </a:buClr>
              <a:buSzPts val="2000"/>
              <a:buNone/>
            </a:pPr>
            <a:r>
              <a:rPr lang="en-US"/>
              <a:t>2009—2010, four Netflix users filed a class-action lawsuit against Netflix over</a:t>
            </a:r>
            <a:endParaRPr/>
          </a:p>
        </p:txBody>
      </p:sp>
      <p:sp>
        <p:nvSpPr>
          <p:cNvPr id="527" name="Google Shape;527;p53"/>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Netflix Subscription for IPU rooms – Donate to Jersey Hospice Care" id="528" name="Google Shape;528;p53"/>
          <p:cNvPicPr preferRelativeResize="0"/>
          <p:nvPr/>
        </p:nvPicPr>
        <p:blipFill rotWithShape="1">
          <a:blip r:embed="rId3">
            <a:alphaModFix/>
          </a:blip>
          <a:srcRect b="0" l="0" r="0" t="0"/>
          <a:stretch/>
        </p:blipFill>
        <p:spPr>
          <a:xfrm>
            <a:off x="10448376" y="315209"/>
            <a:ext cx="1398609" cy="198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MONEYBALL</a:t>
            </a:r>
            <a:endParaRPr/>
          </a:p>
        </p:txBody>
      </p:sp>
      <p:sp>
        <p:nvSpPr>
          <p:cNvPr id="535" name="Google Shape;535;p54"/>
          <p:cNvSpPr txBox="1"/>
          <p:nvPr>
            <p:ph idx="1" type="body"/>
          </p:nvPr>
        </p:nvSpPr>
        <p:spPr>
          <a:xfrm>
            <a:off x="609600" y="1752602"/>
            <a:ext cx="4661402" cy="43735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rPr lang="en-US"/>
              <a:t>Baseball teams drafted rookie players primarily based on human scouts’ opinions of their talents</a:t>
            </a:r>
            <a:endParaRPr/>
          </a:p>
          <a:p>
            <a:pPr indent="0" lvl="0" marL="0" rtl="0" algn="l">
              <a:spcBef>
                <a:spcPts val="970"/>
              </a:spcBef>
              <a:spcAft>
                <a:spcPts val="0"/>
              </a:spcAft>
              <a:buClr>
                <a:schemeClr val="dk2"/>
              </a:buClr>
              <a:buSzPct val="100000"/>
              <a:buNone/>
            </a:pPr>
            <a:r>
              <a:rPr lang="en-US">
                <a:solidFill>
                  <a:schemeClr val="dk2"/>
                </a:solidFill>
              </a:rPr>
              <a:t>Paul DePodesta</a:t>
            </a:r>
            <a:r>
              <a:rPr lang="en-US"/>
              <a:t>, data scientist </a:t>
            </a:r>
            <a:r>
              <a:rPr i="1" lang="en-US"/>
              <a:t>du jour</a:t>
            </a:r>
            <a:r>
              <a:rPr lang="en-US"/>
              <a:t>, convinces the {bad, poor} Oakland Athletics to use a </a:t>
            </a:r>
            <a:r>
              <a:rPr lang="en-US">
                <a:solidFill>
                  <a:schemeClr val="dk2"/>
                </a:solidFill>
              </a:rPr>
              <a:t>quantitative</a:t>
            </a:r>
            <a:r>
              <a:rPr lang="en-US"/>
              <a:t> aka sabermetric approach to hiring</a:t>
            </a:r>
            <a:br>
              <a:rPr lang="en-US"/>
            </a:br>
            <a:endParaRPr/>
          </a:p>
          <a:p>
            <a:pPr indent="0" lvl="0" marL="0" rtl="0" algn="l">
              <a:spcBef>
                <a:spcPts val="896"/>
              </a:spcBef>
              <a:spcAft>
                <a:spcPts val="0"/>
              </a:spcAft>
              <a:buClr>
                <a:schemeClr val="dk1"/>
              </a:buClr>
              <a:buSzPct val="100000"/>
              <a:buNone/>
            </a:pPr>
            <a:r>
              <a:rPr lang="en-US" sz="1600"/>
              <a:t>(Spoiler: Red Sox offer Brand a job, he says no, they take a sabermetric approach and win the World Series.)</a:t>
            </a:r>
            <a:endParaRPr/>
          </a:p>
          <a:p>
            <a:pPr indent="0" lvl="0" marL="0" rtl="0" algn="l">
              <a:spcBef>
                <a:spcPts val="896"/>
              </a:spcBef>
              <a:spcAft>
                <a:spcPts val="0"/>
              </a:spcAft>
              <a:buClr>
                <a:schemeClr val="dk1"/>
              </a:buClr>
              <a:buSzPct val="100000"/>
              <a:buNone/>
            </a:pPr>
            <a:r>
              <a:t/>
            </a:r>
            <a:endParaRPr sz="1600"/>
          </a:p>
          <a:p>
            <a:pPr indent="0" lvl="0" marL="0" rtl="0" algn="l">
              <a:spcBef>
                <a:spcPts val="896"/>
              </a:spcBef>
              <a:spcAft>
                <a:spcPts val="0"/>
              </a:spcAft>
              <a:buClr>
                <a:schemeClr val="dk1"/>
              </a:buClr>
              <a:buSzPct val="100000"/>
              <a:buNone/>
            </a:pPr>
            <a:r>
              <a:rPr lang="en-US" sz="1600"/>
              <a:t>(Spoiler #2: DePodesta is now Chief Strategy Officer for the Browns, and they extended his contract in 2021, so we’ll see what happens!)</a:t>
            </a:r>
            <a:endParaRPr/>
          </a:p>
          <a:p>
            <a:pPr indent="0" lvl="0" marL="0" rtl="0" algn="l">
              <a:spcBef>
                <a:spcPts val="970"/>
              </a:spcBef>
              <a:spcAft>
                <a:spcPts val="0"/>
              </a:spcAft>
              <a:buClr>
                <a:schemeClr val="dk1"/>
              </a:buClr>
              <a:buSzPct val="100000"/>
              <a:buNone/>
            </a:pPr>
            <a:r>
              <a:t/>
            </a:r>
            <a:endParaRPr/>
          </a:p>
        </p:txBody>
      </p:sp>
      <p:sp>
        <p:nvSpPr>
          <p:cNvPr id="536" name="Google Shape;536;p54"/>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37" name="Google Shape;537;p54"/>
          <p:cNvPicPr preferRelativeResize="0"/>
          <p:nvPr/>
        </p:nvPicPr>
        <p:blipFill rotWithShape="1">
          <a:blip r:embed="rId3">
            <a:alphaModFix/>
          </a:blip>
          <a:srcRect b="0" l="0" r="0" t="0"/>
          <a:stretch/>
        </p:blipFill>
        <p:spPr>
          <a:xfrm>
            <a:off x="6786914" y="2263710"/>
            <a:ext cx="4661402" cy="4575240"/>
          </a:xfrm>
          <a:prstGeom prst="rect">
            <a:avLst/>
          </a:prstGeom>
          <a:noFill/>
          <a:ln>
            <a:noFill/>
          </a:ln>
        </p:spPr>
      </p:pic>
      <p:pic>
        <p:nvPicPr>
          <p:cNvPr id="538" name="Google Shape;538;p54"/>
          <p:cNvPicPr preferRelativeResize="0"/>
          <p:nvPr/>
        </p:nvPicPr>
        <p:blipFill rotWithShape="1">
          <a:blip r:embed="rId4">
            <a:alphaModFix/>
          </a:blip>
          <a:srcRect b="0" l="0" r="0" t="0"/>
          <a:stretch/>
        </p:blipFill>
        <p:spPr>
          <a:xfrm>
            <a:off x="8213919" y="152718"/>
            <a:ext cx="1807392" cy="20369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5"/>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44" name="Google Shape;544;p55"/>
          <p:cNvPicPr preferRelativeResize="0"/>
          <p:nvPr/>
        </p:nvPicPr>
        <p:blipFill rotWithShape="1">
          <a:blip r:embed="rId3">
            <a:alphaModFix/>
          </a:blip>
          <a:srcRect b="0" l="0" r="0" t="0"/>
          <a:stretch/>
        </p:blipFill>
        <p:spPr>
          <a:xfrm>
            <a:off x="2501903" y="0"/>
            <a:ext cx="7170743" cy="6858000"/>
          </a:xfrm>
          <a:prstGeom prst="rect">
            <a:avLst/>
          </a:prstGeom>
          <a:noFill/>
          <a:ln>
            <a:noFill/>
          </a:ln>
        </p:spPr>
      </p:pic>
      <p:sp>
        <p:nvSpPr>
          <p:cNvPr id="545" name="Google Shape;545;p55"/>
          <p:cNvSpPr txBox="1"/>
          <p:nvPr/>
        </p:nvSpPr>
        <p:spPr>
          <a:xfrm>
            <a:off x="7243635" y="6289810"/>
            <a:ext cx="304300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http://www.businessinsider.com/best-jobs-in-america-in-2017-2017-1/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WRAP-UP FOR TODAY</a:t>
            </a:r>
            <a:endParaRPr/>
          </a:p>
        </p:txBody>
      </p:sp>
      <p:sp>
        <p:nvSpPr>
          <p:cNvPr id="551" name="Google Shape;551;p56"/>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lang="en-US"/>
              <a:t>Register on Piazza using your UMD address:</a:t>
            </a:r>
            <a:endParaRPr/>
          </a:p>
          <a:p>
            <a:pPr indent="0" lvl="0" marL="0" rtl="0" algn="ctr">
              <a:spcBef>
                <a:spcPts val="970"/>
              </a:spcBef>
              <a:spcAft>
                <a:spcPts val="0"/>
              </a:spcAft>
              <a:buClr>
                <a:schemeClr val="dk1"/>
              </a:buClr>
              <a:buSzPct val="100000"/>
              <a:buNone/>
            </a:pPr>
            <a:r>
              <a:rPr b="0" lang="en-US">
                <a:latin typeface="Helvetica Neue"/>
                <a:ea typeface="Helvetica Neue"/>
                <a:cs typeface="Helvetica Neue"/>
                <a:sym typeface="Helvetica Neue"/>
              </a:rPr>
              <a:t>piazza.com/umd/fall2021/cmsc320</a:t>
            </a:r>
            <a:br>
              <a:rPr b="0" lang="en-US">
                <a:latin typeface="Helvetica Neue"/>
                <a:ea typeface="Helvetica Neue"/>
                <a:cs typeface="Helvetica Neue"/>
                <a:sym typeface="Helvetica Neue"/>
              </a:rPr>
            </a:br>
            <a:endParaRPr/>
          </a:p>
          <a:p>
            <a:pPr indent="0" lvl="0" marL="0" rtl="0" algn="l">
              <a:spcBef>
                <a:spcPts val="970"/>
              </a:spcBef>
              <a:spcAft>
                <a:spcPts val="0"/>
              </a:spcAft>
              <a:buClr>
                <a:schemeClr val="dk1"/>
              </a:buClr>
              <a:buSzPct val="100000"/>
              <a:buNone/>
            </a:pPr>
            <a:r>
              <a:rPr lang="en-US"/>
              <a:t>Please get in touch with me if you’re unsure of whether or not you’re at the right {programming, math} level for this course:</a:t>
            </a:r>
            <a:endParaRPr/>
          </a:p>
          <a:p>
            <a:pPr indent="-342900" lvl="0" marL="342900" rtl="0" algn="l">
              <a:spcBef>
                <a:spcPts val="970"/>
              </a:spcBef>
              <a:spcAft>
                <a:spcPts val="0"/>
              </a:spcAft>
              <a:buClr>
                <a:schemeClr val="dk1"/>
              </a:buClr>
              <a:buSzPct val="100000"/>
              <a:buFont typeface="Arial"/>
              <a:buChar char="•"/>
            </a:pPr>
            <a:r>
              <a:rPr b="0" lang="en-US"/>
              <a:t>My guess is that you are!</a:t>
            </a:r>
            <a:endParaRPr/>
          </a:p>
          <a:p>
            <a:pPr indent="-342900" lvl="0" marL="342900" rtl="0" algn="l">
              <a:spcBef>
                <a:spcPts val="970"/>
              </a:spcBef>
              <a:spcAft>
                <a:spcPts val="0"/>
              </a:spcAft>
              <a:buClr>
                <a:schemeClr val="dk1"/>
              </a:buClr>
              <a:buSzPct val="100000"/>
              <a:buFont typeface="Arial"/>
              <a:buChar char="•"/>
            </a:pPr>
            <a:r>
              <a:rPr b="0" lang="en-US"/>
              <a:t>This is a young class, so we’re quite flexible</a:t>
            </a:r>
            <a:endParaRPr/>
          </a:p>
          <a:p>
            <a:pPr indent="0" lvl="0" marL="0" rtl="0" algn="l">
              <a:spcBef>
                <a:spcPts val="970"/>
              </a:spcBef>
              <a:spcAft>
                <a:spcPts val="0"/>
              </a:spcAft>
              <a:buClr>
                <a:schemeClr val="dk1"/>
              </a:buClr>
              <a:buSzPct val="100000"/>
              <a:buNone/>
            </a:pPr>
            <a:r>
              <a:t/>
            </a:r>
            <a:endParaRPr b="0"/>
          </a:p>
          <a:p>
            <a:pPr indent="0" lvl="0" marL="0" rtl="0" algn="l">
              <a:spcBef>
                <a:spcPts val="970"/>
              </a:spcBef>
              <a:spcAft>
                <a:spcPts val="0"/>
              </a:spcAft>
              <a:buClr>
                <a:schemeClr val="dk1"/>
              </a:buClr>
              <a:buSzPct val="100000"/>
              <a:buNone/>
            </a:pPr>
            <a:r>
              <a:rPr lang="en-US"/>
              <a:t>Tonight, read about Docker &amp; Jupyter!</a:t>
            </a:r>
            <a:endParaRPr/>
          </a:p>
          <a:p>
            <a:pPr indent="-342900" lvl="0" marL="342900" rtl="0" algn="l">
              <a:spcBef>
                <a:spcPts val="970"/>
              </a:spcBef>
              <a:spcAft>
                <a:spcPts val="0"/>
              </a:spcAft>
              <a:buClr>
                <a:schemeClr val="dk1"/>
              </a:buClr>
              <a:buSzPct val="100000"/>
              <a:buFont typeface="Arial"/>
              <a:buChar char="•"/>
            </a:pPr>
            <a:r>
              <a:rPr b="0" lang="en-US"/>
              <a:t>Works on *nix, OSX, Windows</a:t>
            </a:r>
            <a:endParaRPr/>
          </a:p>
          <a:p>
            <a:pPr indent="-342900" lvl="0" marL="342900" rtl="0" algn="l">
              <a:spcBef>
                <a:spcPts val="970"/>
              </a:spcBef>
              <a:spcAft>
                <a:spcPts val="0"/>
              </a:spcAft>
              <a:buClr>
                <a:schemeClr val="dk1"/>
              </a:buClr>
              <a:buSzPct val="100000"/>
              <a:buFont typeface="Arial"/>
              <a:buChar char="•"/>
            </a:pPr>
            <a:r>
              <a:rPr b="0" lang="en-US" u="sng">
                <a:solidFill>
                  <a:schemeClr val="hlink"/>
                </a:solidFill>
                <a:hlinkClick r:id="rId3"/>
              </a:rPr>
              <a:t>https://www.docker.com/</a:t>
            </a:r>
            <a:endParaRPr b="0"/>
          </a:p>
          <a:p>
            <a:pPr indent="-342900" lvl="0" marL="342900" rtl="0" algn="l">
              <a:spcBef>
                <a:spcPts val="970"/>
              </a:spcBef>
              <a:spcAft>
                <a:spcPts val="0"/>
              </a:spcAft>
              <a:buClr>
                <a:schemeClr val="dk1"/>
              </a:buClr>
              <a:buSzPct val="100000"/>
              <a:buFont typeface="Arial"/>
              <a:buChar char="•"/>
            </a:pPr>
            <a:r>
              <a:rPr b="0" lang="en-US"/>
              <a:t>(We’ll post a small project shortly.)</a:t>
            </a:r>
            <a:endParaRPr/>
          </a:p>
          <a:p>
            <a:pPr indent="0" lvl="0" marL="0" rtl="0" algn="l">
              <a:spcBef>
                <a:spcPts val="970"/>
              </a:spcBef>
              <a:spcAft>
                <a:spcPts val="0"/>
              </a:spcAft>
              <a:buClr>
                <a:schemeClr val="dk1"/>
              </a:buClr>
              <a:buSzPct val="100000"/>
              <a:buNone/>
            </a:pPr>
            <a:r>
              <a:t/>
            </a:r>
            <a:endParaRPr b="0"/>
          </a:p>
        </p:txBody>
      </p:sp>
      <p:sp>
        <p:nvSpPr>
          <p:cNvPr id="552" name="Google Shape;552;p56"/>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53" name="Google Shape;553;p56"/>
          <p:cNvPicPr preferRelativeResize="0"/>
          <p:nvPr/>
        </p:nvPicPr>
        <p:blipFill rotWithShape="1">
          <a:blip r:embed="rId4">
            <a:alphaModFix/>
          </a:blip>
          <a:srcRect b="0" l="0" r="0" t="0"/>
          <a:stretch/>
        </p:blipFill>
        <p:spPr>
          <a:xfrm>
            <a:off x="6950442" y="3955530"/>
            <a:ext cx="3023459" cy="2544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7"/>
          <p:cNvSpPr txBox="1"/>
          <p:nvPr>
            <p:ph type="title"/>
          </p:nvPr>
        </p:nvSpPr>
        <p:spPr>
          <a:xfrm>
            <a:off x="1524000" y="2614836"/>
            <a:ext cx="8989454" cy="1648496"/>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F7F7F"/>
              </a:buClr>
              <a:buSzPts val="2400"/>
              <a:buFont typeface="Arial Black"/>
              <a:buNone/>
            </a:pPr>
            <a:r>
              <a:rPr i="1" lang="en-US" sz="2400">
                <a:solidFill>
                  <a:srgbClr val="7F7F7F"/>
                </a:solidFill>
              </a:rPr>
              <a:t>NEXT CLASS:</a:t>
            </a:r>
            <a:br>
              <a:rPr lang="en-US"/>
            </a:br>
            <a:r>
              <a:rPr lang="en-US"/>
              <a:t>SCRAPING DATA WITH PYTHON</a:t>
            </a:r>
            <a:endParaRPr b="1" i="1">
              <a:solidFill>
                <a:schemeClr val="accent1"/>
              </a:solidFill>
            </a:endParaRPr>
          </a:p>
        </p:txBody>
      </p:sp>
      <p:sp>
        <p:nvSpPr>
          <p:cNvPr id="560" name="Google Shape;560;p57"/>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61" name="Google Shape;561;p57"/>
          <p:cNvPicPr preferRelativeResize="0"/>
          <p:nvPr/>
        </p:nvPicPr>
        <p:blipFill rotWithShape="1">
          <a:blip r:embed="rId3">
            <a:alphaModFix/>
          </a:blip>
          <a:srcRect b="0" l="0" r="0" t="0"/>
          <a:stretch/>
        </p:blipFill>
        <p:spPr>
          <a:xfrm>
            <a:off x="3315499" y="4668920"/>
            <a:ext cx="5406461" cy="1826142"/>
          </a:xfrm>
          <a:prstGeom prst="rect">
            <a:avLst/>
          </a:prstGeom>
          <a:noFill/>
          <a:ln>
            <a:noFill/>
          </a:ln>
        </p:spPr>
      </p:pic>
      <p:pic>
        <p:nvPicPr>
          <p:cNvPr id="562" name="Google Shape;562;p57"/>
          <p:cNvPicPr preferRelativeResize="0"/>
          <p:nvPr/>
        </p:nvPicPr>
        <p:blipFill rotWithShape="1">
          <a:blip r:embed="rId4">
            <a:alphaModFix/>
          </a:blip>
          <a:srcRect b="0" l="0" r="0" t="0"/>
          <a:stretch/>
        </p:blipFill>
        <p:spPr>
          <a:xfrm>
            <a:off x="3937416" y="418966"/>
            <a:ext cx="4168898" cy="2607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THE DATA LIFECYCLE</a:t>
            </a:r>
            <a:endParaRPr/>
          </a:p>
        </p:txBody>
      </p:sp>
      <p:sp>
        <p:nvSpPr>
          <p:cNvPr id="132" name="Google Shape;132;p18"/>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3" name="Google Shape;133;p18"/>
          <p:cNvSpPr/>
          <p:nvPr/>
        </p:nvSpPr>
        <p:spPr>
          <a:xfrm>
            <a:off x="850533" y="2193053"/>
            <a:ext cx="1615053" cy="246398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 collection</a:t>
            </a:r>
            <a:endParaRPr/>
          </a:p>
        </p:txBody>
      </p:sp>
      <p:grpSp>
        <p:nvGrpSpPr>
          <p:cNvPr id="134" name="Google Shape;134;p18"/>
          <p:cNvGrpSpPr/>
          <p:nvPr/>
        </p:nvGrpSpPr>
        <p:grpSpPr>
          <a:xfrm>
            <a:off x="2465586" y="2193053"/>
            <a:ext cx="2218970" cy="2463989"/>
            <a:chOff x="1604361" y="2044932"/>
            <a:chExt cx="1781694" cy="1978429"/>
          </a:xfrm>
        </p:grpSpPr>
        <p:sp>
          <p:nvSpPr>
            <p:cNvPr id="135" name="Google Shape;135;p18"/>
            <p:cNvSpPr/>
            <p:nvPr/>
          </p:nvSpPr>
          <p:spPr>
            <a:xfrm>
              <a:off x="2089269"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 processing</a:t>
              </a:r>
              <a:endParaRPr/>
            </a:p>
          </p:txBody>
        </p:sp>
        <p:cxnSp>
          <p:nvCxnSpPr>
            <p:cNvPr id="136" name="Google Shape;136;p18"/>
            <p:cNvCxnSpPr>
              <a:stCxn id="133" idx="3"/>
              <a:endCxn id="135" idx="1"/>
            </p:cNvCxnSpPr>
            <p:nvPr/>
          </p:nvCxnSpPr>
          <p:spPr>
            <a:xfrm>
              <a:off x="1604361"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cxnSp>
        <p:nvCxnSpPr>
          <p:cNvPr id="137" name="Google Shape;137;p18"/>
          <p:cNvCxnSpPr>
            <a:stCxn id="135" idx="2"/>
            <a:endCxn id="133" idx="2"/>
          </p:cNvCxnSpPr>
          <p:nvPr/>
        </p:nvCxnSpPr>
        <p:spPr>
          <a:xfrm rot="5400000">
            <a:off x="2767180" y="3547792"/>
            <a:ext cx="600" cy="2219100"/>
          </a:xfrm>
          <a:prstGeom prst="curvedConnector3">
            <a:avLst>
              <a:gd fmla="val 46132250"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nvGrpSpPr>
          <p:cNvPr id="138" name="Google Shape;138;p18"/>
          <p:cNvGrpSpPr/>
          <p:nvPr/>
        </p:nvGrpSpPr>
        <p:grpSpPr>
          <a:xfrm>
            <a:off x="4684556" y="2193053"/>
            <a:ext cx="2218970" cy="2463989"/>
            <a:chOff x="3386055" y="2044932"/>
            <a:chExt cx="1781694" cy="1978429"/>
          </a:xfrm>
        </p:grpSpPr>
        <p:sp>
          <p:nvSpPr>
            <p:cNvPr id="139" name="Google Shape;139;p18"/>
            <p:cNvSpPr/>
            <p:nvPr/>
          </p:nvSpPr>
          <p:spPr>
            <a:xfrm>
              <a:off x="3870963"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Exploratory analysis</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&amp;</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Data viz</a:t>
              </a:r>
              <a:endParaRPr sz="1800">
                <a:solidFill>
                  <a:schemeClr val="lt1"/>
                </a:solidFill>
                <a:latin typeface="Arial"/>
                <a:ea typeface="Arial"/>
                <a:cs typeface="Arial"/>
                <a:sym typeface="Arial"/>
              </a:endParaRPr>
            </a:p>
          </p:txBody>
        </p:sp>
        <p:cxnSp>
          <p:nvCxnSpPr>
            <p:cNvPr id="140" name="Google Shape;140;p18"/>
            <p:cNvCxnSpPr>
              <a:stCxn id="135" idx="3"/>
              <a:endCxn id="139" idx="1"/>
            </p:cNvCxnSpPr>
            <p:nvPr/>
          </p:nvCxnSpPr>
          <p:spPr>
            <a:xfrm>
              <a:off x="3386055"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1" name="Google Shape;141;p18"/>
          <p:cNvGrpSpPr/>
          <p:nvPr/>
        </p:nvGrpSpPr>
        <p:grpSpPr>
          <a:xfrm>
            <a:off x="1658044" y="4657042"/>
            <a:ext cx="4437956" cy="374"/>
            <a:chOff x="955955" y="4023364"/>
            <a:chExt cx="3563400" cy="300"/>
          </a:xfrm>
        </p:grpSpPr>
        <p:cxnSp>
          <p:nvCxnSpPr>
            <p:cNvPr id="142" name="Google Shape;142;p18"/>
            <p:cNvCxnSpPr>
              <a:stCxn id="139" idx="2"/>
              <a:endCxn id="135" idx="2"/>
            </p:cNvCxnSpPr>
            <p:nvPr/>
          </p:nvCxnSpPr>
          <p:spPr>
            <a:xfrm rot="5400000">
              <a:off x="3628355"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43" name="Google Shape;143;p18"/>
            <p:cNvCxnSpPr>
              <a:stCxn id="139" idx="2"/>
              <a:endCxn id="133" idx="2"/>
            </p:cNvCxnSpPr>
            <p:nvPr/>
          </p:nvCxnSpPr>
          <p:spPr>
            <a:xfrm rot="5400000">
              <a:off x="2737505" y="2241814"/>
              <a:ext cx="300" cy="3563400"/>
            </a:xfrm>
            <a:prstGeom prst="curvedConnector3">
              <a:avLst>
                <a:gd fmla="val -974502"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4" name="Google Shape;144;p18"/>
          <p:cNvGrpSpPr/>
          <p:nvPr/>
        </p:nvGrpSpPr>
        <p:grpSpPr>
          <a:xfrm>
            <a:off x="6903526" y="2193053"/>
            <a:ext cx="2218970" cy="2463989"/>
            <a:chOff x="5167749" y="2044932"/>
            <a:chExt cx="1781694" cy="1978429"/>
          </a:xfrm>
        </p:grpSpPr>
        <p:sp>
          <p:nvSpPr>
            <p:cNvPr id="145" name="Google Shape;145;p18"/>
            <p:cNvSpPr/>
            <p:nvPr/>
          </p:nvSpPr>
          <p:spPr>
            <a:xfrm>
              <a:off x="5652657"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Analysis, hypothesis testing, &amp; ML</a:t>
              </a:r>
              <a:endParaRPr/>
            </a:p>
          </p:txBody>
        </p:sp>
        <p:cxnSp>
          <p:nvCxnSpPr>
            <p:cNvPr id="146" name="Google Shape;146;p18"/>
            <p:cNvCxnSpPr>
              <a:stCxn id="139" idx="3"/>
              <a:endCxn id="145" idx="1"/>
            </p:cNvCxnSpPr>
            <p:nvPr/>
          </p:nvCxnSpPr>
          <p:spPr>
            <a:xfrm>
              <a:off x="5167749"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7" name="Google Shape;147;p18"/>
          <p:cNvGrpSpPr/>
          <p:nvPr/>
        </p:nvGrpSpPr>
        <p:grpSpPr>
          <a:xfrm>
            <a:off x="1658036" y="4657042"/>
            <a:ext cx="6656933" cy="374"/>
            <a:chOff x="955949" y="4023364"/>
            <a:chExt cx="5345100" cy="300"/>
          </a:xfrm>
        </p:grpSpPr>
        <p:cxnSp>
          <p:nvCxnSpPr>
            <p:cNvPr id="148" name="Google Shape;148;p18"/>
            <p:cNvCxnSpPr>
              <a:stCxn id="145" idx="2"/>
              <a:endCxn id="139" idx="2"/>
            </p:cNvCxnSpPr>
            <p:nvPr/>
          </p:nvCxnSpPr>
          <p:spPr>
            <a:xfrm rot="5400000">
              <a:off x="5410049"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49" name="Google Shape;149;p18"/>
            <p:cNvCxnSpPr>
              <a:stCxn id="145" idx="2"/>
              <a:endCxn id="135" idx="2"/>
            </p:cNvCxnSpPr>
            <p:nvPr/>
          </p:nvCxnSpPr>
          <p:spPr>
            <a:xfrm rot="5400000">
              <a:off x="4519199" y="2241814"/>
              <a:ext cx="300" cy="3563400"/>
            </a:xfrm>
            <a:prstGeom prst="curvedConnector3">
              <a:avLst>
                <a:gd fmla="val -869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0" name="Google Shape;150;p18"/>
            <p:cNvCxnSpPr>
              <a:stCxn id="145" idx="2"/>
              <a:endCxn id="133" idx="2"/>
            </p:cNvCxnSpPr>
            <p:nvPr/>
          </p:nvCxnSpPr>
          <p:spPr>
            <a:xfrm rot="5400000">
              <a:off x="3628349" y="1350964"/>
              <a:ext cx="300" cy="5345100"/>
            </a:xfrm>
            <a:prstGeom prst="curvedConnector3">
              <a:avLst>
                <a:gd fmla="val 707277"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51" name="Google Shape;151;p18"/>
          <p:cNvGrpSpPr/>
          <p:nvPr/>
        </p:nvGrpSpPr>
        <p:grpSpPr>
          <a:xfrm>
            <a:off x="9122496" y="2193053"/>
            <a:ext cx="2218971" cy="2463989"/>
            <a:chOff x="6949442" y="2044932"/>
            <a:chExt cx="1781695" cy="1978429"/>
          </a:xfrm>
        </p:grpSpPr>
        <p:sp>
          <p:nvSpPr>
            <p:cNvPr id="152" name="Google Shape;152;p18"/>
            <p:cNvSpPr/>
            <p:nvPr/>
          </p:nvSpPr>
          <p:spPr>
            <a:xfrm>
              <a:off x="7434351"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Insight &amp; Policy Decision</a:t>
              </a:r>
              <a:endParaRPr/>
            </a:p>
          </p:txBody>
        </p:sp>
        <p:cxnSp>
          <p:nvCxnSpPr>
            <p:cNvPr id="153" name="Google Shape;153;p18"/>
            <p:cNvCxnSpPr>
              <a:stCxn id="145" idx="3"/>
              <a:endCxn id="152" idx="1"/>
            </p:cNvCxnSpPr>
            <p:nvPr/>
          </p:nvCxnSpPr>
          <p:spPr>
            <a:xfrm>
              <a:off x="6949442"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54" name="Google Shape;154;p18"/>
          <p:cNvGrpSpPr/>
          <p:nvPr/>
        </p:nvGrpSpPr>
        <p:grpSpPr>
          <a:xfrm>
            <a:off x="1658030" y="4657042"/>
            <a:ext cx="8875911" cy="374"/>
            <a:chOff x="955944" y="4023364"/>
            <a:chExt cx="7126800" cy="300"/>
          </a:xfrm>
        </p:grpSpPr>
        <p:cxnSp>
          <p:nvCxnSpPr>
            <p:cNvPr id="155" name="Google Shape;155;p18"/>
            <p:cNvCxnSpPr>
              <a:stCxn id="152" idx="2"/>
              <a:endCxn id="145" idx="2"/>
            </p:cNvCxnSpPr>
            <p:nvPr/>
          </p:nvCxnSpPr>
          <p:spPr>
            <a:xfrm rot="5400000">
              <a:off x="7191744"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6" name="Google Shape;156;p18"/>
            <p:cNvCxnSpPr>
              <a:stCxn id="152" idx="2"/>
              <a:endCxn id="139" idx="2"/>
            </p:cNvCxnSpPr>
            <p:nvPr/>
          </p:nvCxnSpPr>
          <p:spPr>
            <a:xfrm rot="5400000">
              <a:off x="6300894" y="2241814"/>
              <a:ext cx="300" cy="3563400"/>
            </a:xfrm>
            <a:prstGeom prst="curvedConnector3">
              <a:avLst>
                <a:gd fmla="val -1184725"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7" name="Google Shape;157;p18"/>
            <p:cNvCxnSpPr>
              <a:stCxn id="152" idx="2"/>
              <a:endCxn id="135" idx="2"/>
            </p:cNvCxnSpPr>
            <p:nvPr/>
          </p:nvCxnSpPr>
          <p:spPr>
            <a:xfrm rot="5400000">
              <a:off x="5410044" y="1350964"/>
              <a:ext cx="300" cy="5345100"/>
            </a:xfrm>
            <a:prstGeom prst="curvedConnector3">
              <a:avLst>
                <a:gd fmla="val 812391"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8" name="Google Shape;158;p18"/>
            <p:cNvCxnSpPr>
              <a:stCxn id="152" idx="2"/>
              <a:endCxn id="133" idx="2"/>
            </p:cNvCxnSpPr>
            <p:nvPr/>
          </p:nvCxnSpPr>
          <p:spPr>
            <a:xfrm rot="5400000">
              <a:off x="4519194" y="460114"/>
              <a:ext cx="300" cy="7126800"/>
            </a:xfrm>
            <a:prstGeom prst="curvedConnector3">
              <a:avLst>
                <a:gd fmla="val 2704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4" name="Google Shape;164;p19"/>
          <p:cNvSpPr/>
          <p:nvPr/>
        </p:nvSpPr>
        <p:spPr>
          <a:xfrm>
            <a:off x="364525" y="339811"/>
            <a:ext cx="11306432" cy="5616146"/>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“The ability to take data—to be able to </a:t>
            </a:r>
            <a:r>
              <a:rPr lang="en-US" sz="4000">
                <a:solidFill>
                  <a:schemeClr val="dk2"/>
                </a:solidFill>
                <a:latin typeface="Arial"/>
                <a:ea typeface="Arial"/>
                <a:cs typeface="Arial"/>
                <a:sym typeface="Arial"/>
              </a:rPr>
              <a:t>understand</a:t>
            </a:r>
            <a:r>
              <a:rPr lang="en-US" sz="4000">
                <a:solidFill>
                  <a:schemeClr val="lt1"/>
                </a:solidFill>
                <a:latin typeface="Arial"/>
                <a:ea typeface="Arial"/>
                <a:cs typeface="Arial"/>
                <a:sym typeface="Arial"/>
              </a:rPr>
              <a:t> it, to </a:t>
            </a:r>
            <a:r>
              <a:rPr lang="en-US" sz="4000">
                <a:solidFill>
                  <a:schemeClr val="dk2"/>
                </a:solidFill>
                <a:latin typeface="Arial"/>
                <a:ea typeface="Arial"/>
                <a:cs typeface="Arial"/>
                <a:sym typeface="Arial"/>
              </a:rPr>
              <a:t>process</a:t>
            </a:r>
            <a:r>
              <a:rPr lang="en-US" sz="4000">
                <a:solidFill>
                  <a:schemeClr val="lt1"/>
                </a:solidFill>
                <a:latin typeface="Arial"/>
                <a:ea typeface="Arial"/>
                <a:cs typeface="Arial"/>
                <a:sym typeface="Arial"/>
              </a:rPr>
              <a:t> it, to </a:t>
            </a:r>
            <a:r>
              <a:rPr lang="en-US" sz="4000">
                <a:solidFill>
                  <a:schemeClr val="dk2"/>
                </a:solidFill>
                <a:latin typeface="Arial"/>
                <a:ea typeface="Arial"/>
                <a:cs typeface="Arial"/>
                <a:sym typeface="Arial"/>
              </a:rPr>
              <a:t>extract value </a:t>
            </a:r>
            <a:r>
              <a:rPr lang="en-US" sz="4000">
                <a:solidFill>
                  <a:schemeClr val="lt1"/>
                </a:solidFill>
                <a:latin typeface="Arial"/>
                <a:ea typeface="Arial"/>
                <a:cs typeface="Arial"/>
                <a:sym typeface="Arial"/>
              </a:rPr>
              <a:t>from it, to </a:t>
            </a:r>
            <a:r>
              <a:rPr lang="en-US" sz="4000">
                <a:solidFill>
                  <a:schemeClr val="dk2"/>
                </a:solidFill>
                <a:latin typeface="Arial"/>
                <a:ea typeface="Arial"/>
                <a:cs typeface="Arial"/>
                <a:sym typeface="Arial"/>
              </a:rPr>
              <a:t>visualize</a:t>
            </a:r>
            <a:r>
              <a:rPr lang="en-US" sz="4000">
                <a:solidFill>
                  <a:schemeClr val="lt1"/>
                </a:solidFill>
                <a:latin typeface="Arial"/>
                <a:ea typeface="Arial"/>
                <a:cs typeface="Arial"/>
                <a:sym typeface="Arial"/>
              </a:rPr>
              <a:t> it, to </a:t>
            </a:r>
            <a:r>
              <a:rPr lang="en-US" sz="4000">
                <a:solidFill>
                  <a:schemeClr val="dk2"/>
                </a:solidFill>
                <a:latin typeface="Arial"/>
                <a:ea typeface="Arial"/>
                <a:cs typeface="Arial"/>
                <a:sym typeface="Arial"/>
              </a:rPr>
              <a:t>communicate</a:t>
            </a:r>
            <a:r>
              <a:rPr lang="en-US" sz="4000">
                <a:solidFill>
                  <a:schemeClr val="lt1"/>
                </a:solidFill>
                <a:latin typeface="Arial"/>
                <a:ea typeface="Arial"/>
                <a:cs typeface="Arial"/>
                <a:sym typeface="Arial"/>
              </a:rPr>
              <a:t> it—that’s going to be a hugely important skill in the next decades …”</a:t>
            </a:r>
            <a:endParaRPr/>
          </a:p>
        </p:txBody>
      </p:sp>
      <p:sp>
        <p:nvSpPr>
          <p:cNvPr id="165" name="Google Shape;165;p19"/>
          <p:cNvSpPr txBox="1"/>
          <p:nvPr/>
        </p:nvSpPr>
        <p:spPr>
          <a:xfrm>
            <a:off x="2042163" y="6034218"/>
            <a:ext cx="805243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Hal Varian</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Chief Economist at Google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THIS COURSE</a:t>
            </a:r>
            <a:endParaRPr/>
          </a:p>
        </p:txBody>
      </p:sp>
      <p:sp>
        <p:nvSpPr>
          <p:cNvPr id="171" name="Google Shape;171;p20"/>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000"/>
              <a:buNone/>
            </a:pPr>
            <a:r>
              <a:rPr lang="en-US"/>
              <a:t>You’ll learn to take data:</a:t>
            </a:r>
            <a:endParaRPr/>
          </a:p>
          <a:p>
            <a:pPr indent="-352425" lvl="0" marL="342900" rtl="0" algn="l">
              <a:spcBef>
                <a:spcPts val="970"/>
              </a:spcBef>
              <a:spcAft>
                <a:spcPts val="0"/>
              </a:spcAft>
              <a:buClr>
                <a:schemeClr val="dk1"/>
              </a:buClr>
              <a:buSzPts val="2000"/>
              <a:buFont typeface="Arial"/>
              <a:buChar char="•"/>
            </a:pPr>
            <a:r>
              <a:rPr lang="en-US"/>
              <a:t>Process it</a:t>
            </a:r>
            <a:endParaRPr/>
          </a:p>
          <a:p>
            <a:pPr indent="-352425" lvl="0" marL="342900" rtl="0" algn="l">
              <a:spcBef>
                <a:spcPts val="970"/>
              </a:spcBef>
              <a:spcAft>
                <a:spcPts val="0"/>
              </a:spcAft>
              <a:buClr>
                <a:schemeClr val="dk1"/>
              </a:buClr>
              <a:buSzPts val="2000"/>
              <a:buFont typeface="Arial"/>
              <a:buChar char="•"/>
            </a:pPr>
            <a:r>
              <a:rPr lang="en-US"/>
              <a:t>Visualize it</a:t>
            </a:r>
            <a:endParaRPr/>
          </a:p>
          <a:p>
            <a:pPr indent="-352425" lvl="0" marL="342900" rtl="0" algn="l">
              <a:spcBef>
                <a:spcPts val="970"/>
              </a:spcBef>
              <a:spcAft>
                <a:spcPts val="0"/>
              </a:spcAft>
              <a:buClr>
                <a:schemeClr val="dk1"/>
              </a:buClr>
              <a:buSzPts val="2000"/>
              <a:buFont typeface="Arial"/>
              <a:buChar char="•"/>
            </a:pPr>
            <a:r>
              <a:rPr lang="en-US"/>
              <a:t>Understand it</a:t>
            </a:r>
            <a:endParaRPr/>
          </a:p>
          <a:p>
            <a:pPr indent="-352425" lvl="0" marL="342900" rtl="0" algn="l">
              <a:spcBef>
                <a:spcPts val="970"/>
              </a:spcBef>
              <a:spcAft>
                <a:spcPts val="0"/>
              </a:spcAft>
              <a:buClr>
                <a:schemeClr val="dk1"/>
              </a:buClr>
              <a:buSzPts val="2000"/>
              <a:buFont typeface="Arial"/>
              <a:buChar char="•"/>
            </a:pPr>
            <a:r>
              <a:rPr lang="en-US"/>
              <a:t>Communicate it</a:t>
            </a:r>
            <a:endParaRPr/>
          </a:p>
          <a:p>
            <a:pPr indent="-352425" lvl="0" marL="342900" rtl="0" algn="l">
              <a:spcBef>
                <a:spcPts val="970"/>
              </a:spcBef>
              <a:spcAft>
                <a:spcPts val="0"/>
              </a:spcAft>
              <a:buClr>
                <a:schemeClr val="dk1"/>
              </a:buClr>
              <a:buSzPts val="2000"/>
              <a:buFont typeface="Arial"/>
              <a:buChar char="•"/>
            </a:pPr>
            <a:r>
              <a:rPr lang="en-US"/>
              <a:t>Extract value from it</a:t>
            </a:r>
            <a:endParaRPr/>
          </a:p>
          <a:p>
            <a:pPr indent="0" lvl="0" marL="0" rtl="0" algn="l">
              <a:spcBef>
                <a:spcPts val="970"/>
              </a:spcBef>
              <a:spcAft>
                <a:spcPts val="0"/>
              </a:spcAft>
              <a:buClr>
                <a:schemeClr val="dk1"/>
              </a:buClr>
              <a:buSzPts val="2000"/>
              <a:buNone/>
            </a:pPr>
            <a:r>
              <a:t/>
            </a:r>
            <a:endParaRPr/>
          </a:p>
          <a:p>
            <a:pPr indent="0" lvl="0" marL="0" rtl="0" algn="l">
              <a:spcBef>
                <a:spcPts val="970"/>
              </a:spcBef>
              <a:spcAft>
                <a:spcPts val="0"/>
              </a:spcAft>
              <a:buClr>
                <a:schemeClr val="dk1"/>
              </a:buClr>
              <a:buSzPts val="2000"/>
              <a:buNone/>
            </a:pPr>
            <a:r>
              <a:rPr lang="en-US"/>
              <a:t>Info:	 </a:t>
            </a:r>
            <a:r>
              <a:rPr b="0" lang="en-US"/>
              <a:t>https://cmsc320.github.io/</a:t>
            </a:r>
            <a:endParaRPr/>
          </a:p>
          <a:p>
            <a:pPr indent="0" lvl="0" marL="0" rtl="0" algn="l">
              <a:spcBef>
                <a:spcPts val="970"/>
              </a:spcBef>
              <a:spcAft>
                <a:spcPts val="0"/>
              </a:spcAft>
              <a:buClr>
                <a:schemeClr val="dk1"/>
              </a:buClr>
              <a:buSzPts val="2000"/>
              <a:buNone/>
            </a:pPr>
            <a:r>
              <a:rPr lang="en-US"/>
              <a:t>Piazza:	 </a:t>
            </a:r>
            <a:r>
              <a:rPr b="0" lang="en-US"/>
              <a:t>piazza.com/umd/spring2022/cmsc320/home</a:t>
            </a:r>
            <a:endParaRPr/>
          </a:p>
          <a:p>
            <a:pPr indent="0" lvl="0" marL="0" rtl="0" algn="l">
              <a:spcBef>
                <a:spcPts val="970"/>
              </a:spcBef>
              <a:spcAft>
                <a:spcPts val="0"/>
              </a:spcAft>
              <a:buClr>
                <a:schemeClr val="dk1"/>
              </a:buClr>
              <a:buSzPts val="2000"/>
              <a:buNone/>
            </a:pPr>
            <a:r>
              <a:rPr lang="en-US"/>
              <a:t>ELMS:	 </a:t>
            </a:r>
            <a:r>
              <a:rPr b="0" lang="en-US"/>
              <a:t>(everyone should be registered automatically)</a:t>
            </a:r>
            <a:endParaRPr/>
          </a:p>
          <a:p>
            <a:pPr indent="0" lvl="0" marL="0" rtl="0" algn="l">
              <a:spcBef>
                <a:spcPts val="970"/>
              </a:spcBef>
              <a:spcAft>
                <a:spcPts val="0"/>
              </a:spcAft>
              <a:buClr>
                <a:schemeClr val="dk1"/>
              </a:buClr>
              <a:buSzPts val="2000"/>
              <a:buNone/>
            </a:pPr>
            <a:r>
              <a:rPr lang="en-US"/>
              <a:t>Panopto recordings available via ELMS / as normal </a:t>
            </a:r>
            <a:endParaRPr/>
          </a:p>
        </p:txBody>
      </p:sp>
      <p:sp>
        <p:nvSpPr>
          <p:cNvPr id="172" name="Google Shape;172;p20"/>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73" name="Google Shape;173;p20"/>
          <p:cNvGrpSpPr/>
          <p:nvPr/>
        </p:nvGrpSpPr>
        <p:grpSpPr>
          <a:xfrm>
            <a:off x="8331200" y="1902803"/>
            <a:ext cx="2519680" cy="2376378"/>
            <a:chOff x="5130800" y="1752600"/>
            <a:chExt cx="2519680" cy="2376378"/>
          </a:xfrm>
        </p:grpSpPr>
        <p:pic>
          <p:nvPicPr>
            <p:cNvPr id="174" name="Google Shape;174;p20"/>
            <p:cNvPicPr preferRelativeResize="0"/>
            <p:nvPr/>
          </p:nvPicPr>
          <p:blipFill rotWithShape="1">
            <a:blip r:embed="rId3">
              <a:alphaModFix/>
            </a:blip>
            <a:srcRect b="0" l="0" r="0" t="0"/>
            <a:stretch/>
          </p:blipFill>
          <p:spPr>
            <a:xfrm>
              <a:off x="5130800" y="1752600"/>
              <a:ext cx="2519680" cy="2034642"/>
            </a:xfrm>
            <a:prstGeom prst="roundRect">
              <a:avLst>
                <a:gd fmla="val 8594" name="adj"/>
              </a:avLst>
            </a:prstGeom>
            <a:solidFill>
              <a:srgbClr val="ECECEC"/>
            </a:solidFill>
            <a:ln>
              <a:noFill/>
            </a:ln>
          </p:spPr>
        </p:pic>
        <p:sp>
          <p:nvSpPr>
            <p:cNvPr id="175" name="Google Shape;175;p20"/>
            <p:cNvSpPr txBox="1"/>
            <p:nvPr/>
          </p:nvSpPr>
          <p:spPr>
            <a:xfrm>
              <a:off x="5415280" y="3790424"/>
              <a:ext cx="195072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Hal Varian</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Gavel silhouette" id="180" name="Google Shape;180;p21"/>
          <p:cNvPicPr preferRelativeResize="0"/>
          <p:nvPr/>
        </p:nvPicPr>
        <p:blipFill rotWithShape="1">
          <a:blip r:embed="rId3">
            <a:alphaModFix/>
          </a:blip>
          <a:srcRect b="0" l="0" r="0" t="0"/>
          <a:stretch/>
        </p:blipFill>
        <p:spPr>
          <a:xfrm>
            <a:off x="9394489" y="5311664"/>
            <a:ext cx="2588420" cy="1546336"/>
          </a:xfrm>
          <a:prstGeom prst="rect">
            <a:avLst/>
          </a:prstGeom>
          <a:noFill/>
          <a:ln>
            <a:noFill/>
          </a:ln>
        </p:spPr>
      </p:pic>
      <p:sp>
        <p:nvSpPr>
          <p:cNvPr id="181" name="Google Shape;181;p2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COURSE STAFF</a:t>
            </a:r>
            <a:endParaRPr/>
          </a:p>
        </p:txBody>
      </p:sp>
      <p:sp>
        <p:nvSpPr>
          <p:cNvPr id="182" name="Google Shape;182;p21"/>
          <p:cNvSpPr txBox="1"/>
          <p:nvPr>
            <p:ph idx="1" type="body"/>
          </p:nvPr>
        </p:nvSpPr>
        <p:spPr>
          <a:xfrm>
            <a:off x="609600" y="1752602"/>
            <a:ext cx="10160000" cy="33013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Instructor: Elias Gonzalez </a:t>
            </a:r>
            <a:r>
              <a:rPr b="0" lang="en-US"/>
              <a:t>(call me “Elias”, uh-lee-us)</a:t>
            </a:r>
            <a:endParaRPr/>
          </a:p>
          <a:p>
            <a:pPr indent="-342900" lvl="0" marL="342900" rtl="0" algn="l">
              <a:spcBef>
                <a:spcPts val="1000"/>
              </a:spcBef>
              <a:spcAft>
                <a:spcPts val="0"/>
              </a:spcAft>
              <a:buClr>
                <a:schemeClr val="dk1"/>
              </a:buClr>
              <a:buSzPts val="2000"/>
              <a:buFont typeface="Arial"/>
              <a:buChar char="•"/>
            </a:pPr>
            <a:r>
              <a:rPr lang="en-US"/>
              <a:t>Office location: Iribe 1252 </a:t>
            </a:r>
            <a:r>
              <a:rPr b="0" lang="en-US"/>
              <a:t>(right by the 1st floor patio/terrace)</a:t>
            </a:r>
            <a:endParaRPr/>
          </a:p>
          <a:p>
            <a:pPr indent="-342900" lvl="0" marL="342900" rtl="0" algn="l">
              <a:spcBef>
                <a:spcPts val="1000"/>
              </a:spcBef>
              <a:spcAft>
                <a:spcPts val="0"/>
              </a:spcAft>
              <a:buClr>
                <a:schemeClr val="dk1"/>
              </a:buClr>
              <a:buSzPts val="2000"/>
              <a:buFont typeface="Arial"/>
              <a:buChar char="•"/>
            </a:pPr>
            <a:r>
              <a:rPr lang="en-US"/>
              <a:t>Office hours: </a:t>
            </a:r>
            <a:r>
              <a:rPr b="0" lang="en-US"/>
              <a:t>TBD, will be posted on Piazza/ELMS/slides soon</a:t>
            </a:r>
            <a:endParaRPr/>
          </a:p>
          <a:p>
            <a:pPr indent="0" lvl="0" marL="0" rtl="0" algn="l">
              <a:spcBef>
                <a:spcPts val="1000"/>
              </a:spcBef>
              <a:spcAft>
                <a:spcPts val="0"/>
              </a:spcAft>
              <a:buClr>
                <a:schemeClr val="dk1"/>
              </a:buClr>
              <a:buSzPts val="2000"/>
              <a:buNone/>
            </a:pPr>
            <a:r>
              <a:t/>
            </a:r>
            <a:endParaRPr/>
          </a:p>
          <a:p>
            <a:pPr indent="0" lvl="0" marL="0" rtl="0" algn="ctr">
              <a:spcBef>
                <a:spcPts val="1000"/>
              </a:spcBef>
              <a:spcAft>
                <a:spcPts val="0"/>
              </a:spcAft>
              <a:buClr>
                <a:schemeClr val="dk1"/>
              </a:buClr>
              <a:buSzPts val="2000"/>
              <a:buNone/>
            </a:pPr>
            <a:r>
              <a:t/>
            </a:r>
            <a:endParaRPr/>
          </a:p>
          <a:p>
            <a:pPr indent="0" lvl="0" marL="0" rtl="0" algn="ctr">
              <a:spcBef>
                <a:spcPts val="1000"/>
              </a:spcBef>
              <a:spcAft>
                <a:spcPts val="0"/>
              </a:spcAft>
              <a:buClr>
                <a:schemeClr val="dk1"/>
              </a:buClr>
              <a:buSzPts val="2000"/>
              <a:buNone/>
            </a:pPr>
            <a:r>
              <a:rPr lang="en-US"/>
              <a:t>Check Piazza and Website for TA Office Hours!</a:t>
            </a:r>
            <a:endParaRPr/>
          </a:p>
          <a:p>
            <a:pPr indent="0" lvl="0" marL="0" rtl="0" algn="l">
              <a:spcBef>
                <a:spcPts val="1000"/>
              </a:spcBef>
              <a:spcAft>
                <a:spcPts val="0"/>
              </a:spcAft>
              <a:buClr>
                <a:schemeClr val="dk1"/>
              </a:buClr>
              <a:buSzPts val="2000"/>
              <a:buNone/>
            </a:pPr>
            <a:r>
              <a:t/>
            </a:r>
            <a:endParaRPr/>
          </a:p>
        </p:txBody>
      </p:sp>
      <p:sp>
        <p:nvSpPr>
          <p:cNvPr id="183" name="Google Shape;183;p21"/>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PREREQUISITE KNOWLEDGE</a:t>
            </a:r>
            <a:endParaRPr/>
          </a:p>
        </p:txBody>
      </p:sp>
      <p:sp>
        <p:nvSpPr>
          <p:cNvPr id="190" name="Google Shape;190;p22"/>
          <p:cNvSpPr txBox="1"/>
          <p:nvPr>
            <p:ph idx="1" type="body"/>
          </p:nvPr>
        </p:nvSpPr>
        <p:spPr>
          <a:xfrm>
            <a:off x="609600" y="1752602"/>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Aimed at </a:t>
            </a:r>
            <a:r>
              <a:rPr lang="en-US">
                <a:solidFill>
                  <a:schemeClr val="dk2"/>
                </a:solidFill>
              </a:rPr>
              <a:t>CMSC undergrads </a:t>
            </a:r>
            <a:r>
              <a:rPr lang="en-US"/>
              <a:t>– but likely accessible to others with programming experience and mathematical maturity.</a:t>
            </a:r>
            <a:endParaRPr/>
          </a:p>
          <a:p>
            <a:pPr indent="0" lvl="0" marL="0" rtl="0" algn="l">
              <a:spcBef>
                <a:spcPts val="1000"/>
              </a:spcBef>
              <a:spcAft>
                <a:spcPts val="0"/>
              </a:spcAft>
              <a:buClr>
                <a:schemeClr val="dk1"/>
              </a:buClr>
              <a:buSzPts val="2000"/>
              <a:buNone/>
            </a:pPr>
            <a:r>
              <a:rPr lang="en-US"/>
              <a:t>We </a:t>
            </a:r>
            <a:r>
              <a:rPr lang="en-US">
                <a:solidFill>
                  <a:schemeClr val="dk2"/>
                </a:solidFill>
              </a:rPr>
              <a:t>do not </a:t>
            </a:r>
            <a:r>
              <a:rPr lang="en-US"/>
              <a:t>assume:</a:t>
            </a:r>
            <a:endParaRPr/>
          </a:p>
          <a:p>
            <a:pPr indent="-342900" lvl="0" marL="342900" rtl="0" algn="l">
              <a:spcBef>
                <a:spcPts val="1000"/>
              </a:spcBef>
              <a:spcAft>
                <a:spcPts val="0"/>
              </a:spcAft>
              <a:buClr>
                <a:schemeClr val="dk1"/>
              </a:buClr>
              <a:buSzPts val="2000"/>
              <a:buFont typeface="Arial"/>
              <a:buChar char="•"/>
            </a:pPr>
            <a:r>
              <a:rPr b="0" lang="en-US"/>
              <a:t>Experience with Python, NumPy, pandas, scikit-learn, PyTorch, matplotlib, etc …</a:t>
            </a:r>
            <a:endParaRPr b="0"/>
          </a:p>
          <a:p>
            <a:pPr indent="-342900" lvl="0" marL="342900" rtl="0" algn="l">
              <a:spcBef>
                <a:spcPts val="1000"/>
              </a:spcBef>
              <a:spcAft>
                <a:spcPts val="0"/>
              </a:spcAft>
              <a:buClr>
                <a:schemeClr val="dk1"/>
              </a:buClr>
              <a:buSzPts val="2000"/>
              <a:buFont typeface="Arial"/>
              <a:buChar char="•"/>
            </a:pPr>
            <a:r>
              <a:rPr b="0" lang="en-US"/>
              <a:t>Deep statistics or any ML knowledge</a:t>
            </a:r>
            <a:endParaRPr/>
          </a:p>
          <a:p>
            <a:pPr indent="-342900" lvl="0" marL="342900" rtl="0" algn="l">
              <a:spcBef>
                <a:spcPts val="1000"/>
              </a:spcBef>
              <a:spcAft>
                <a:spcPts val="0"/>
              </a:spcAft>
              <a:buClr>
                <a:schemeClr val="dk1"/>
              </a:buClr>
              <a:buSzPts val="2000"/>
              <a:buFont typeface="Arial"/>
              <a:buChar char="•"/>
            </a:pPr>
            <a:r>
              <a:rPr b="0" lang="en-US"/>
              <a:t>Database or distributed systems knowledge</a:t>
            </a:r>
            <a:endParaRPr/>
          </a:p>
          <a:p>
            <a:pPr indent="0" lvl="0" marL="0" rtl="0" algn="l">
              <a:spcBef>
                <a:spcPts val="1000"/>
              </a:spcBef>
              <a:spcAft>
                <a:spcPts val="0"/>
              </a:spcAft>
              <a:buClr>
                <a:schemeClr val="dk1"/>
              </a:buClr>
              <a:buSzPts val="2000"/>
              <a:buNone/>
            </a:pPr>
            <a:r>
              <a:rPr lang="en-US"/>
              <a:t>We </a:t>
            </a:r>
            <a:r>
              <a:rPr lang="en-US">
                <a:solidFill>
                  <a:schemeClr val="dk2"/>
                </a:solidFill>
              </a:rPr>
              <a:t>do</a:t>
            </a:r>
            <a:r>
              <a:rPr lang="en-US"/>
              <a:t> assume:</a:t>
            </a:r>
            <a:endParaRPr/>
          </a:p>
          <a:p>
            <a:pPr indent="-342900" lvl="0" marL="342900" rtl="0" algn="l">
              <a:spcBef>
                <a:spcPts val="1000"/>
              </a:spcBef>
              <a:spcAft>
                <a:spcPts val="0"/>
              </a:spcAft>
              <a:buClr>
                <a:schemeClr val="dk1"/>
              </a:buClr>
              <a:buSzPts val="2000"/>
              <a:buFont typeface="Arial"/>
              <a:buChar char="•"/>
            </a:pPr>
            <a:r>
              <a:rPr b="0" lang="en-US"/>
              <a:t>You want to be here!</a:t>
            </a:r>
            <a:endParaRPr/>
          </a:p>
          <a:p>
            <a:pPr indent="-215900" lvl="0" marL="342900" rtl="0" algn="l">
              <a:spcBef>
                <a:spcPts val="1000"/>
              </a:spcBef>
              <a:spcAft>
                <a:spcPts val="0"/>
              </a:spcAft>
              <a:buClr>
                <a:schemeClr val="dk1"/>
              </a:buClr>
              <a:buSzPts val="2000"/>
              <a:buFont typeface="Arial"/>
              <a:buNone/>
            </a:pPr>
            <a:r>
              <a:t/>
            </a:r>
            <a:endParaRPr b="0"/>
          </a:p>
        </p:txBody>
      </p:sp>
      <p:sp>
        <p:nvSpPr>
          <p:cNvPr id="191" name="Google Shape;191;p22"/>
          <p:cNvSpPr txBox="1"/>
          <p:nvPr>
            <p:ph idx="12" type="sldNum"/>
          </p:nvPr>
        </p:nvSpPr>
        <p:spPr>
          <a:xfrm rot="-5400000">
            <a:off x="11189125" y="5824646"/>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